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971" r:id="rId2"/>
  </p:sldMasterIdLst>
  <p:notesMasterIdLst>
    <p:notesMasterId r:id="rId50"/>
  </p:notesMasterIdLst>
  <p:sldIdLst>
    <p:sldId id="335" r:id="rId3"/>
    <p:sldId id="946" r:id="rId4"/>
    <p:sldId id="948" r:id="rId5"/>
    <p:sldId id="966" r:id="rId6"/>
    <p:sldId id="997" r:id="rId7"/>
    <p:sldId id="998" r:id="rId8"/>
    <p:sldId id="949" r:id="rId9"/>
    <p:sldId id="953" r:id="rId10"/>
    <p:sldId id="954" r:id="rId11"/>
    <p:sldId id="955" r:id="rId12"/>
    <p:sldId id="956" r:id="rId13"/>
    <p:sldId id="959" r:id="rId14"/>
    <p:sldId id="962" r:id="rId15"/>
    <p:sldId id="963" r:id="rId16"/>
    <p:sldId id="969" r:id="rId17"/>
    <p:sldId id="970" r:id="rId18"/>
    <p:sldId id="971" r:id="rId19"/>
    <p:sldId id="973" r:id="rId20"/>
    <p:sldId id="974" r:id="rId21"/>
    <p:sldId id="995" r:id="rId22"/>
    <p:sldId id="999" r:id="rId23"/>
    <p:sldId id="975" r:id="rId24"/>
    <p:sldId id="976" r:id="rId25"/>
    <p:sldId id="977" r:id="rId26"/>
    <p:sldId id="978" r:id="rId27"/>
    <p:sldId id="979" r:id="rId28"/>
    <p:sldId id="980" r:id="rId29"/>
    <p:sldId id="987" r:id="rId30"/>
    <p:sldId id="982" r:id="rId31"/>
    <p:sldId id="986" r:id="rId32"/>
    <p:sldId id="984" r:id="rId33"/>
    <p:sldId id="985" r:id="rId34"/>
    <p:sldId id="992" r:id="rId35"/>
    <p:sldId id="1000" r:id="rId36"/>
    <p:sldId id="1001" r:id="rId37"/>
    <p:sldId id="988" r:id="rId38"/>
    <p:sldId id="989" r:id="rId39"/>
    <p:sldId id="990" r:id="rId40"/>
    <p:sldId id="991" r:id="rId41"/>
    <p:sldId id="994" r:id="rId42"/>
    <p:sldId id="1002" r:id="rId43"/>
    <p:sldId id="1003" r:id="rId44"/>
    <p:sldId id="1004" r:id="rId45"/>
    <p:sldId id="1005" r:id="rId46"/>
    <p:sldId id="1006" r:id="rId47"/>
    <p:sldId id="1007" r:id="rId48"/>
    <p:sldId id="884" r:id="rId49"/>
  </p:sldIdLst>
  <p:sldSz cx="9144000" cy="6858000" type="screen4x3"/>
  <p:notesSz cx="9144000" cy="6858000"/>
  <p:defaultTextStyle>
    <a:defPPr>
      <a:defRPr lang="zh-CN"/>
    </a:defPPr>
    <a:lvl1pPr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1pPr>
    <a:lvl2pPr marL="4572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2pPr>
    <a:lvl3pPr marL="9144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3pPr>
    <a:lvl4pPr marL="13716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4pPr>
    <a:lvl5pPr marL="1828800" algn="l" rtl="0" fontAlgn="base">
      <a:spcBef>
        <a:spcPct val="0"/>
      </a:spcBef>
      <a:spcAft>
        <a:spcPct val="0"/>
      </a:spcAft>
      <a:defRPr sz="2500" b="1" kern="1200">
        <a:solidFill>
          <a:srgbClr val="000066"/>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500" b="1" kern="1200">
        <a:solidFill>
          <a:srgbClr val="000066"/>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935">
          <p15:clr>
            <a:srgbClr val="A4A3A4"/>
          </p15:clr>
        </p15:guide>
        <p15:guide id="2" pos="2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133984"/>
    <a:srgbClr val="000066"/>
    <a:srgbClr val="97FFFF"/>
    <a:srgbClr val="2CA9D1"/>
    <a:srgbClr val="33CCFF"/>
    <a:srgbClr val="E509B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06" autoAdjust="0"/>
    <p:restoredTop sz="94102" autoAdjust="0"/>
  </p:normalViewPr>
  <p:slideViewPr>
    <p:cSldViewPr>
      <p:cViewPr varScale="1">
        <p:scale>
          <a:sx n="117" d="100"/>
          <a:sy n="117" d="100"/>
        </p:scale>
        <p:origin x="114" y="270"/>
      </p:cViewPr>
      <p:guideLst>
        <p:guide orient="horz" pos="935"/>
        <p:guide pos="2868"/>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b="0">
                <a:solidFill>
                  <a:schemeClr val="tx1"/>
                </a:solidFill>
                <a:latin typeface="Arial" pitchFamily="34" charset="0"/>
                <a:ea typeface="宋体" pitchFamily="2" charset="-122"/>
              </a:defRPr>
            </a:lvl1pPr>
          </a:lstStyle>
          <a:p>
            <a:pPr>
              <a:defRPr/>
            </a:pPr>
            <a:endParaRPr lang="en-US"/>
          </a:p>
        </p:txBody>
      </p:sp>
      <p:sp>
        <p:nvSpPr>
          <p:cNvPr id="3075" name="Rectangle 3"/>
          <p:cNvSpPr>
            <a:spLocks noGrp="1" noChangeArrowheads="1"/>
          </p:cNvSpPr>
          <p:nvPr>
            <p:ph type="dt" idx="1"/>
          </p:nvPr>
        </p:nvSpPr>
        <p:spPr bwMode="auto">
          <a:xfrm>
            <a:off x="5180013" y="0"/>
            <a:ext cx="39624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b="0">
                <a:solidFill>
                  <a:schemeClr val="tx1"/>
                </a:solidFill>
                <a:latin typeface="Arial" pitchFamily="34" charset="0"/>
                <a:ea typeface="宋体" pitchFamily="2" charset="-122"/>
              </a:defRPr>
            </a:lvl1pPr>
          </a:lstStyle>
          <a:p>
            <a:pPr>
              <a:defRPr/>
            </a:pPr>
            <a:endParaRPr lang="en-US"/>
          </a:p>
        </p:txBody>
      </p:sp>
      <p:sp>
        <p:nvSpPr>
          <p:cNvPr id="33796" name="Rectangle 4"/>
          <p:cNvSpPr>
            <a:spLocks noGrp="1" noRot="1" noChangeAspect="1" noChangeArrowheads="1"/>
          </p:cNvSpPr>
          <p:nvPr>
            <p:ph type="sldImg" idx="2"/>
          </p:nvPr>
        </p:nvSpPr>
        <p:spPr bwMode="auto">
          <a:xfrm>
            <a:off x="2857500" y="514350"/>
            <a:ext cx="3429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b="0">
                <a:solidFill>
                  <a:schemeClr val="tx1"/>
                </a:solidFill>
                <a:latin typeface="Arial" pitchFamily="34" charset="0"/>
                <a:ea typeface="宋体"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b="0">
                <a:solidFill>
                  <a:schemeClr val="tx1"/>
                </a:solidFill>
                <a:latin typeface="Arial" panose="020B0604020202020204" pitchFamily="34" charset="0"/>
                <a:ea typeface="宋体" panose="02010600030101010101" pitchFamily="2" charset="-122"/>
              </a:defRPr>
            </a:lvl1pPr>
          </a:lstStyle>
          <a:p>
            <a:fld id="{A71FDE17-BD71-42FA-9051-25ABFB2E2E89}" type="slidenum">
              <a:rPr lang="en-US" altLang="zh-CN"/>
              <a:pPr/>
              <a:t>‹#›</a:t>
            </a:fld>
            <a:endParaRPr lang="en-US" altLang="zh-CN"/>
          </a:p>
        </p:txBody>
      </p:sp>
    </p:spTree>
    <p:extLst>
      <p:ext uri="{BB962C8B-B14F-4D97-AF65-F5344CB8AC3E}">
        <p14:creationId xmlns:p14="http://schemas.microsoft.com/office/powerpoint/2010/main" val="24726660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a:p>
            <a:endParaRPr lang="zh-CN" altLang="en-US" smtClean="0"/>
          </a:p>
        </p:txBody>
      </p:sp>
    </p:spTree>
    <p:extLst>
      <p:ext uri="{BB962C8B-B14F-4D97-AF65-F5344CB8AC3E}">
        <p14:creationId xmlns:p14="http://schemas.microsoft.com/office/powerpoint/2010/main" val="160275012"/>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28842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61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5346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52485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23730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516663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84579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82259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88888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449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05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2192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91859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7707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91661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29325" cy="59166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5847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08775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125538"/>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6067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98786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4480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3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89782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52378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1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1027" name="Picture 8" descr="红色系校徽标准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2" r:id="rId1"/>
    <p:sldLayoutId id="2147483981" r:id="rId2"/>
    <p:sldLayoutId id="2147483980" r:id="rId3"/>
    <p:sldLayoutId id="2147483979" r:id="rId4"/>
    <p:sldLayoutId id="2147483978" r:id="rId5"/>
    <p:sldLayoutId id="2147483977" r:id="rId6"/>
    <p:sldLayoutId id="2147483976" r:id="rId7"/>
    <p:sldLayoutId id="2147483975" r:id="rId8"/>
    <p:sldLayoutId id="2147483974" r:id="rId9"/>
    <p:sldLayoutId id="2147483973" r:id="rId10"/>
    <p:sldLayoutId id="2147483972"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itchFamily="2" charset="-122"/>
          <a:ea typeface="黑体" pitchFamily="2" charset="-122"/>
        </a:defRPr>
      </a:lvl2pPr>
      <a:lvl3pPr algn="ctr" rtl="0" eaLnBrk="0" fontAlgn="base" hangingPunct="0">
        <a:spcBef>
          <a:spcPct val="0"/>
        </a:spcBef>
        <a:spcAft>
          <a:spcPct val="0"/>
        </a:spcAft>
        <a:defRPr sz="3200" b="1">
          <a:solidFill>
            <a:srgbClr val="002060"/>
          </a:solidFill>
          <a:latin typeface="黑体" pitchFamily="2" charset="-122"/>
          <a:ea typeface="黑体" pitchFamily="2" charset="-122"/>
        </a:defRPr>
      </a:lvl3pPr>
      <a:lvl4pPr algn="ctr" rtl="0" eaLnBrk="0" fontAlgn="base" hangingPunct="0">
        <a:spcBef>
          <a:spcPct val="0"/>
        </a:spcBef>
        <a:spcAft>
          <a:spcPct val="0"/>
        </a:spcAft>
        <a:defRPr sz="3200" b="1">
          <a:solidFill>
            <a:srgbClr val="002060"/>
          </a:solidFill>
          <a:latin typeface="黑体" pitchFamily="2" charset="-122"/>
          <a:ea typeface="黑体" pitchFamily="2" charset="-122"/>
        </a:defRPr>
      </a:lvl4pPr>
      <a:lvl5pPr algn="ctr" rtl="0" eaLnBrk="0" fontAlgn="base" hangingPunct="0">
        <a:spcBef>
          <a:spcPct val="0"/>
        </a:spcBef>
        <a:spcAft>
          <a:spcPct val="0"/>
        </a:spcAft>
        <a:defRPr sz="3200" b="1">
          <a:solidFill>
            <a:srgbClr val="002060"/>
          </a:solidFill>
          <a:latin typeface="黑体" pitchFamily="2" charset="-122"/>
          <a:ea typeface="黑体" pitchFamily="2" charset="-122"/>
        </a:defRPr>
      </a:lvl5pPr>
      <a:lvl6pPr marL="457200" algn="ctr" rtl="0" eaLnBrk="0" fontAlgn="base" hangingPunct="0">
        <a:spcBef>
          <a:spcPct val="0"/>
        </a:spcBef>
        <a:spcAft>
          <a:spcPct val="0"/>
        </a:spcAft>
        <a:defRPr sz="3200" b="1">
          <a:solidFill>
            <a:srgbClr val="002060"/>
          </a:solidFill>
          <a:latin typeface="黑体" pitchFamily="2" charset="-122"/>
          <a:ea typeface="黑体" pitchFamily="2" charset="-122"/>
        </a:defRPr>
      </a:lvl6pPr>
      <a:lvl7pPr marL="914400" algn="ctr" rtl="0" eaLnBrk="0" fontAlgn="base" hangingPunct="0">
        <a:spcBef>
          <a:spcPct val="0"/>
        </a:spcBef>
        <a:spcAft>
          <a:spcPct val="0"/>
        </a:spcAft>
        <a:defRPr sz="3200" b="1">
          <a:solidFill>
            <a:srgbClr val="002060"/>
          </a:solidFill>
          <a:latin typeface="黑体" pitchFamily="2" charset="-122"/>
          <a:ea typeface="黑体" pitchFamily="2" charset="-122"/>
        </a:defRPr>
      </a:lvl7pPr>
      <a:lvl8pPr marL="1371600" algn="ctr" rtl="0" eaLnBrk="0" fontAlgn="base" hangingPunct="0">
        <a:spcBef>
          <a:spcPct val="0"/>
        </a:spcBef>
        <a:spcAft>
          <a:spcPct val="0"/>
        </a:spcAft>
        <a:defRPr sz="3200" b="1">
          <a:solidFill>
            <a:srgbClr val="002060"/>
          </a:solidFill>
          <a:latin typeface="黑体" pitchFamily="2" charset="-122"/>
          <a:ea typeface="黑体" pitchFamily="2" charset="-122"/>
        </a:defRPr>
      </a:lvl8pPr>
      <a:lvl9pPr marL="1828800" algn="ctr" rtl="0" eaLnBrk="0" fontAlgn="base" hangingPunct="0">
        <a:spcBef>
          <a:spcPct val="0"/>
        </a:spcBef>
        <a:spcAft>
          <a:spcPct val="0"/>
        </a:spcAft>
        <a:defRPr sz="3200" b="1">
          <a:solidFill>
            <a:srgbClr val="002060"/>
          </a:solidFill>
          <a:latin typeface="黑体" pitchFamily="2" charset="-122"/>
          <a:ea typeface="黑体"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Arial" pitchFamily="34" charset="0"/>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5pPr>
      <a:lvl6pPr marL="25955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图片 3" descr="蓝色系校徽标准版.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950" y="1279525"/>
            <a:ext cx="4864100" cy="48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1" descr="红色系校徽展开式.png"/>
          <p:cNvPicPr>
            <a:picLocks noChangeAspect="1" noChangeArrowheads="1"/>
          </p:cNvPicPr>
          <p:nvPr/>
        </p:nvPicPr>
        <p:blipFill>
          <a:blip r:embed="rId14">
            <a:extLst>
              <a:ext uri="{28A0092B-C50C-407E-A947-70E740481C1C}">
                <a14:useLocalDpi xmlns:a14="http://schemas.microsoft.com/office/drawing/2010/main" val="0"/>
              </a:ext>
            </a:extLst>
          </a:blip>
          <a:srcRect b="-2881"/>
          <a:stretch>
            <a:fillRect/>
          </a:stretch>
        </p:blipFill>
        <p:spPr bwMode="auto">
          <a:xfrm>
            <a:off x="1042988" y="152400"/>
            <a:ext cx="21018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4"/>
          <p:cNvGrpSpPr>
            <a:grpSpLocks/>
          </p:cNvGrpSpPr>
          <p:nvPr/>
        </p:nvGrpSpPr>
        <p:grpSpPr bwMode="auto">
          <a:xfrm>
            <a:off x="6240463" y="193675"/>
            <a:ext cx="2903537" cy="625475"/>
            <a:chOff x="0" y="0"/>
            <a:chExt cx="2902937" cy="625068"/>
          </a:xfrm>
        </p:grpSpPr>
        <p:pic>
          <p:nvPicPr>
            <p:cNvPr id="2" name="Picture 2"/>
            <p:cNvPicPr>
              <a:picLocks noChangeAspect="1" noChangeArrowheads="1"/>
            </p:cNvPicPr>
            <p:nvPr userDrawn="1"/>
          </p:nvPicPr>
          <p:blipFill>
            <a:blip r:embed="rId15">
              <a:grayscl/>
            </a:blip>
            <a:srcRect/>
            <a:stretch>
              <a:fillRect/>
            </a:stretch>
          </p:blipFill>
          <p:spPr bwMode="auto">
            <a:xfrm>
              <a:off x="4761" y="0"/>
              <a:ext cx="1439565" cy="487046"/>
            </a:xfrm>
            <a:prstGeom prst="rect">
              <a:avLst/>
            </a:prstGeom>
            <a:noFill/>
            <a:ln w="9525">
              <a:noFill/>
              <a:miter lim="800000"/>
              <a:headEnd/>
              <a:tailEnd/>
            </a:ln>
            <a:effectLst>
              <a:outerShdw dist="35921" dir="2700000" algn="ctr" rotWithShape="0">
                <a:schemeClr val="bg1"/>
              </a:outerShdw>
            </a:effectLst>
          </p:spPr>
        </p:pic>
        <p:pic>
          <p:nvPicPr>
            <p:cNvPr id="3" name="Picture 3"/>
            <p:cNvPicPr>
              <a:picLocks noChangeAspect="1" noChangeArrowheads="1"/>
            </p:cNvPicPr>
            <p:nvPr userDrawn="1"/>
          </p:nvPicPr>
          <p:blipFill>
            <a:blip r:embed="rId16"/>
            <a:srcRect/>
            <a:stretch>
              <a:fillRect/>
            </a:stretch>
          </p:blipFill>
          <p:spPr bwMode="auto">
            <a:xfrm>
              <a:off x="1453850" y="1587"/>
              <a:ext cx="1439564" cy="479113"/>
            </a:xfrm>
            <a:prstGeom prst="rect">
              <a:avLst/>
            </a:prstGeom>
            <a:noFill/>
            <a:ln w="9525">
              <a:noFill/>
              <a:miter lim="800000"/>
              <a:headEnd/>
              <a:tailEnd/>
            </a:ln>
            <a:effectLst>
              <a:outerShdw dist="35921" dir="2700000" algn="ctr" rotWithShape="0">
                <a:schemeClr val="bg1"/>
              </a:outerShdw>
            </a:effectLst>
          </p:spPr>
        </p:pic>
        <p:grpSp>
          <p:nvGrpSpPr>
            <p:cNvPr id="2057" name="Group 7"/>
            <p:cNvGrpSpPr>
              <a:grpSpLocks/>
            </p:cNvGrpSpPr>
            <p:nvPr userDrawn="1"/>
          </p:nvGrpSpPr>
          <p:grpSpPr bwMode="auto">
            <a:xfrm>
              <a:off x="0" y="480700"/>
              <a:ext cx="2902937" cy="144368"/>
              <a:chOff x="0" y="0"/>
              <a:chExt cx="2902937" cy="144368"/>
            </a:xfrm>
          </p:grpSpPr>
          <p:sp>
            <p:nvSpPr>
              <p:cNvPr id="2056" name="Text Box 15"/>
              <p:cNvSpPr txBox="1">
                <a:spLocks noChangeArrowheads="1"/>
              </p:cNvSpPr>
              <p:nvPr userDrawn="1"/>
            </p:nvSpPr>
            <p:spPr bwMode="auto">
              <a:xfrm>
                <a:off x="0" y="0"/>
                <a:ext cx="726925" cy="144368"/>
              </a:xfrm>
              <a:prstGeom prst="rect">
                <a:avLst/>
              </a:prstGeom>
              <a:solidFill>
                <a:srgbClr val="8F1120"/>
              </a:solidFill>
              <a:ln w="9525">
                <a:noFill/>
                <a:miter lim="800000"/>
                <a:headEnd/>
                <a:tailEnd/>
              </a:ln>
            </p:spPr>
            <p:txBody>
              <a:bodyPr lIns="0" tIns="0" rIns="0" bIns="0" anchor="ctr" anchorCtr="1"/>
              <a:lstStyle/>
              <a:p>
                <a:pPr algn="ctr">
                  <a:defRPr/>
                </a:pPr>
                <a:r>
                  <a:rPr lang="en-US" sz="900">
                    <a:solidFill>
                      <a:schemeClr val="bg1"/>
                    </a:solidFill>
                    <a:latin typeface="Arial" pitchFamily="34" charset="0"/>
                    <a:ea typeface="黑体" pitchFamily="2" charset="-122"/>
                  </a:rPr>
                  <a:t>1896</a:t>
                </a:r>
              </a:p>
            </p:txBody>
          </p:sp>
          <p:sp>
            <p:nvSpPr>
              <p:cNvPr id="4" name="Text Box 16"/>
              <p:cNvSpPr txBox="1">
                <a:spLocks noChangeArrowheads="1"/>
              </p:cNvSpPr>
              <p:nvPr userDrawn="1"/>
            </p:nvSpPr>
            <p:spPr bwMode="auto">
              <a:xfrm>
                <a:off x="722163" y="0"/>
                <a:ext cx="726925" cy="144368"/>
              </a:xfrm>
              <a:prstGeom prst="rect">
                <a:avLst/>
              </a:prstGeom>
              <a:solidFill>
                <a:srgbClr val="8F1120"/>
              </a:solidFill>
              <a:ln w="9525">
                <a:noFill/>
                <a:miter lim="800000"/>
                <a:headEnd/>
                <a:tailEnd/>
              </a:ln>
            </p:spPr>
            <p:txBody>
              <a:bodyPr lIns="0" tIns="0" rIns="0" bIns="0" anchor="ctr" anchorCtr="1"/>
              <a:lstStyle/>
              <a:p>
                <a:pPr algn="ctr">
                  <a:defRPr/>
                </a:pPr>
                <a:r>
                  <a:rPr lang="en-US" sz="900">
                    <a:solidFill>
                      <a:schemeClr val="bg1"/>
                    </a:solidFill>
                    <a:latin typeface="Arial" pitchFamily="34" charset="0"/>
                    <a:ea typeface="黑体" pitchFamily="2" charset="-122"/>
                  </a:rPr>
                  <a:t>1920</a:t>
                </a:r>
              </a:p>
            </p:txBody>
          </p:sp>
          <p:sp>
            <p:nvSpPr>
              <p:cNvPr id="2058" name="Text Box 17"/>
              <p:cNvSpPr txBox="1">
                <a:spLocks noChangeArrowheads="1"/>
              </p:cNvSpPr>
              <p:nvPr userDrawn="1"/>
            </p:nvSpPr>
            <p:spPr bwMode="auto">
              <a:xfrm>
                <a:off x="1449087" y="0"/>
                <a:ext cx="726925" cy="144368"/>
              </a:xfrm>
              <a:prstGeom prst="rect">
                <a:avLst/>
              </a:prstGeom>
              <a:solidFill>
                <a:srgbClr val="8F1120"/>
              </a:solidFill>
              <a:ln w="9525">
                <a:noFill/>
                <a:miter lim="800000"/>
                <a:headEnd/>
                <a:tailEnd/>
              </a:ln>
            </p:spPr>
            <p:txBody>
              <a:bodyPr lIns="0" tIns="0" rIns="0" bIns="0" anchor="ctr" anchorCtr="1"/>
              <a:lstStyle/>
              <a:p>
                <a:pPr algn="ctr">
                  <a:defRPr/>
                </a:pPr>
                <a:r>
                  <a:rPr lang="en-US" sz="900">
                    <a:solidFill>
                      <a:schemeClr val="bg1"/>
                    </a:solidFill>
                    <a:latin typeface="Arial" pitchFamily="34" charset="0"/>
                    <a:ea typeface="黑体" pitchFamily="2" charset="-122"/>
                  </a:rPr>
                  <a:t>1987</a:t>
                </a:r>
              </a:p>
            </p:txBody>
          </p:sp>
          <p:sp>
            <p:nvSpPr>
              <p:cNvPr id="2059" name="Text Box 18"/>
              <p:cNvSpPr txBox="1">
                <a:spLocks noChangeArrowheads="1"/>
              </p:cNvSpPr>
              <p:nvPr userDrawn="1"/>
            </p:nvSpPr>
            <p:spPr bwMode="auto">
              <a:xfrm>
                <a:off x="2176012" y="0"/>
                <a:ext cx="726925" cy="144368"/>
              </a:xfrm>
              <a:prstGeom prst="rect">
                <a:avLst/>
              </a:prstGeom>
              <a:solidFill>
                <a:srgbClr val="8F1120"/>
              </a:solidFill>
              <a:ln w="9525">
                <a:noFill/>
                <a:miter lim="800000"/>
                <a:headEnd/>
                <a:tailEnd/>
              </a:ln>
            </p:spPr>
            <p:txBody>
              <a:bodyPr lIns="0" tIns="0" rIns="0" bIns="0" anchor="ctr" anchorCtr="1"/>
              <a:lstStyle/>
              <a:p>
                <a:pPr algn="ctr">
                  <a:defRPr/>
                </a:pPr>
                <a:r>
                  <a:rPr lang="en-US" sz="900">
                    <a:solidFill>
                      <a:schemeClr val="bg1"/>
                    </a:solidFill>
                    <a:latin typeface="Arial" pitchFamily="34" charset="0"/>
                    <a:ea typeface="黑体" pitchFamily="2" charset="-122"/>
                  </a:rPr>
                  <a:t>2006</a:t>
                </a:r>
              </a:p>
            </p:txBody>
          </p:sp>
        </p:grpSp>
      </p:grpSp>
      <p:pic>
        <p:nvPicPr>
          <p:cNvPr id="2053" name="Picture 25" descr="红色系校徽标准版"/>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388" y="152400"/>
            <a:ext cx="7556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5"/>
          <p:cNvSpPr>
            <a:spLocks noGrp="1" noChangeArrowheads="1"/>
          </p:cNvSpPr>
          <p:nvPr>
            <p:ph type="body" idx="1"/>
          </p:nvPr>
        </p:nvSpPr>
        <p:spPr bwMode="auto">
          <a:xfrm>
            <a:off x="468313" y="1125538"/>
            <a:ext cx="82296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Tree>
  </p:cSld>
  <p:clrMap bg1="lt1" tx1="dk1" bg2="lt2" tx2="dk2" accent1="accent1" accent2="accent2" accent3="accent3" accent4="accent4" accent5="accent5" accent6="accent6" hlink="hlink" folHlink="folHlink"/>
  <p:sldLayoutIdLst>
    <p:sldLayoutId id="2147483993" r:id="rId1"/>
    <p:sldLayoutId id="2147483992" r:id="rId2"/>
    <p:sldLayoutId id="2147483991" r:id="rId3"/>
    <p:sldLayoutId id="2147483990" r:id="rId4"/>
    <p:sldLayoutId id="2147483989" r:id="rId5"/>
    <p:sldLayoutId id="2147483988" r:id="rId6"/>
    <p:sldLayoutId id="2147483987" r:id="rId7"/>
    <p:sldLayoutId id="2147483986" r:id="rId8"/>
    <p:sldLayoutId id="2147483985" r:id="rId9"/>
    <p:sldLayoutId id="2147483984" r:id="rId10"/>
    <p:sldLayoutId id="2147483983" r:id="rId11"/>
  </p:sldLayoutIdLst>
  <p:txStyles>
    <p:titleStyle>
      <a:lvl1pPr algn="ctr" rtl="0" eaLnBrk="0" fontAlgn="base" hangingPunct="0">
        <a:spcBef>
          <a:spcPct val="0"/>
        </a:spcBef>
        <a:spcAft>
          <a:spcPct val="0"/>
        </a:spcAft>
        <a:defRPr sz="3200" b="1">
          <a:solidFill>
            <a:srgbClr val="002060"/>
          </a:solidFill>
          <a:latin typeface="+mj-lt"/>
          <a:ea typeface="+mj-ea"/>
          <a:cs typeface="+mj-cs"/>
        </a:defRPr>
      </a:lvl1pPr>
      <a:lvl2pPr algn="ctr" rtl="0" eaLnBrk="0" fontAlgn="base" hangingPunct="0">
        <a:spcBef>
          <a:spcPct val="0"/>
        </a:spcBef>
        <a:spcAft>
          <a:spcPct val="0"/>
        </a:spcAft>
        <a:defRPr sz="3200" b="1">
          <a:solidFill>
            <a:srgbClr val="002060"/>
          </a:solidFill>
          <a:latin typeface="黑体" pitchFamily="2" charset="-122"/>
          <a:ea typeface="黑体" pitchFamily="2" charset="-122"/>
        </a:defRPr>
      </a:lvl2pPr>
      <a:lvl3pPr algn="ctr" rtl="0" eaLnBrk="0" fontAlgn="base" hangingPunct="0">
        <a:spcBef>
          <a:spcPct val="0"/>
        </a:spcBef>
        <a:spcAft>
          <a:spcPct val="0"/>
        </a:spcAft>
        <a:defRPr sz="3200" b="1">
          <a:solidFill>
            <a:srgbClr val="002060"/>
          </a:solidFill>
          <a:latin typeface="黑体" pitchFamily="2" charset="-122"/>
          <a:ea typeface="黑体" pitchFamily="2" charset="-122"/>
        </a:defRPr>
      </a:lvl3pPr>
      <a:lvl4pPr algn="ctr" rtl="0" eaLnBrk="0" fontAlgn="base" hangingPunct="0">
        <a:spcBef>
          <a:spcPct val="0"/>
        </a:spcBef>
        <a:spcAft>
          <a:spcPct val="0"/>
        </a:spcAft>
        <a:defRPr sz="3200" b="1">
          <a:solidFill>
            <a:srgbClr val="002060"/>
          </a:solidFill>
          <a:latin typeface="黑体" pitchFamily="2" charset="-122"/>
          <a:ea typeface="黑体" pitchFamily="2" charset="-122"/>
        </a:defRPr>
      </a:lvl4pPr>
      <a:lvl5pPr algn="ctr" rtl="0" eaLnBrk="0" fontAlgn="base" hangingPunct="0">
        <a:spcBef>
          <a:spcPct val="0"/>
        </a:spcBef>
        <a:spcAft>
          <a:spcPct val="0"/>
        </a:spcAft>
        <a:defRPr sz="3200" b="1">
          <a:solidFill>
            <a:srgbClr val="002060"/>
          </a:solidFill>
          <a:latin typeface="黑体" pitchFamily="2" charset="-122"/>
          <a:ea typeface="黑体" pitchFamily="2" charset="-122"/>
        </a:defRPr>
      </a:lvl5pPr>
      <a:lvl6pPr marL="457200" algn="ctr" rtl="0" eaLnBrk="0" fontAlgn="base" hangingPunct="0">
        <a:spcBef>
          <a:spcPct val="0"/>
        </a:spcBef>
        <a:spcAft>
          <a:spcPct val="0"/>
        </a:spcAft>
        <a:defRPr sz="3200" b="1">
          <a:solidFill>
            <a:srgbClr val="002060"/>
          </a:solidFill>
          <a:latin typeface="黑体" pitchFamily="2" charset="-122"/>
          <a:ea typeface="黑体" pitchFamily="2" charset="-122"/>
        </a:defRPr>
      </a:lvl6pPr>
      <a:lvl7pPr marL="914400" algn="ctr" rtl="0" eaLnBrk="0" fontAlgn="base" hangingPunct="0">
        <a:spcBef>
          <a:spcPct val="0"/>
        </a:spcBef>
        <a:spcAft>
          <a:spcPct val="0"/>
        </a:spcAft>
        <a:defRPr sz="3200" b="1">
          <a:solidFill>
            <a:srgbClr val="002060"/>
          </a:solidFill>
          <a:latin typeface="黑体" pitchFamily="2" charset="-122"/>
          <a:ea typeface="黑体" pitchFamily="2" charset="-122"/>
        </a:defRPr>
      </a:lvl7pPr>
      <a:lvl8pPr marL="1371600" algn="ctr" rtl="0" eaLnBrk="0" fontAlgn="base" hangingPunct="0">
        <a:spcBef>
          <a:spcPct val="0"/>
        </a:spcBef>
        <a:spcAft>
          <a:spcPct val="0"/>
        </a:spcAft>
        <a:defRPr sz="3200" b="1">
          <a:solidFill>
            <a:srgbClr val="002060"/>
          </a:solidFill>
          <a:latin typeface="黑体" pitchFamily="2" charset="-122"/>
          <a:ea typeface="黑体" pitchFamily="2" charset="-122"/>
        </a:defRPr>
      </a:lvl8pPr>
      <a:lvl9pPr marL="1828800" algn="ctr" rtl="0" eaLnBrk="0" fontAlgn="base" hangingPunct="0">
        <a:spcBef>
          <a:spcPct val="0"/>
        </a:spcBef>
        <a:spcAft>
          <a:spcPct val="0"/>
        </a:spcAft>
        <a:defRPr sz="3200" b="1">
          <a:solidFill>
            <a:srgbClr val="002060"/>
          </a:solidFill>
          <a:latin typeface="黑体" pitchFamily="2" charset="-122"/>
          <a:ea typeface="黑体"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8"/>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Arial" pitchFamily="34" charset="0"/>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5pPr>
      <a:lvl6pPr marL="25955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30527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5099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967163" indent="-228600" algn="l" rtl="0" eaLnBrk="0" fontAlgn="base" hangingPunct="0">
        <a:spcBef>
          <a:spcPct val="20000"/>
        </a:spcBef>
        <a:spcAft>
          <a:spcPct val="0"/>
        </a:spcAft>
        <a:buChar char="»"/>
        <a:defRPr sz="2000">
          <a:solidFill>
            <a:schemeClr val="tx1"/>
          </a:solidFill>
          <a:latin typeface="Arial" pitchFamily="34"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bwMode="auto">
          <a:xfrm>
            <a:off x="374613" y="1412776"/>
            <a:ext cx="8388423" cy="10429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anchorCtr="1"/>
          <a:lstStyle/>
          <a:p>
            <a:pPr eaLnBrk="1" hangingPunct="1">
              <a:lnSpc>
                <a:spcPct val="133000"/>
              </a:lnSpc>
            </a:pPr>
            <a:r>
              <a:rPr lang="en-US" altLang="zh-CN" sz="4000" dirty="0" smtClean="0">
                <a:solidFill>
                  <a:srgbClr val="A50021"/>
                </a:solidFill>
                <a:latin typeface="Arial Black" panose="020B0A04020102020204" pitchFamily="34" charset="0"/>
                <a:ea typeface="黑体" panose="02010609060101010101" pitchFamily="49" charset="-122"/>
              </a:rPr>
              <a:t>Chapter 7 </a:t>
            </a:r>
            <a:br>
              <a:rPr lang="en-US" altLang="zh-CN" sz="4000" dirty="0" smtClean="0">
                <a:solidFill>
                  <a:srgbClr val="A50021"/>
                </a:solidFill>
                <a:latin typeface="Arial Black" panose="020B0A04020102020204" pitchFamily="34" charset="0"/>
                <a:ea typeface="黑体" panose="02010609060101010101" pitchFamily="49" charset="-122"/>
              </a:rPr>
            </a:br>
            <a:r>
              <a:rPr lang="en-US" altLang="zh-CN" sz="4000" dirty="0" smtClean="0">
                <a:solidFill>
                  <a:srgbClr val="A50021"/>
                </a:solidFill>
                <a:latin typeface="Arial Black" panose="020B0A04020102020204" pitchFamily="34" charset="0"/>
                <a:ea typeface="黑体" panose="02010609060101010101" pitchFamily="49" charset="-122"/>
              </a:rPr>
              <a:t>Wavelets and Multiresolution </a:t>
            </a:r>
            <a:br>
              <a:rPr lang="en-US" altLang="zh-CN" sz="4000" dirty="0" smtClean="0">
                <a:solidFill>
                  <a:srgbClr val="A50021"/>
                </a:solidFill>
                <a:latin typeface="Arial Black" panose="020B0A04020102020204" pitchFamily="34" charset="0"/>
                <a:ea typeface="黑体" panose="02010609060101010101" pitchFamily="49" charset="-122"/>
              </a:rPr>
            </a:br>
            <a:r>
              <a:rPr lang="en-US" altLang="zh-CN" sz="4000" dirty="0" smtClean="0">
                <a:solidFill>
                  <a:srgbClr val="A50021"/>
                </a:solidFill>
                <a:latin typeface="Arial Black" panose="020B0A04020102020204" pitchFamily="34" charset="0"/>
                <a:ea typeface="黑体" panose="02010609060101010101" pitchFamily="49" charset="-122"/>
              </a:rPr>
              <a:t>Processing</a:t>
            </a:r>
            <a:endParaRPr lang="en-US" sz="4000" dirty="0" smtClean="0">
              <a:solidFill>
                <a:srgbClr val="A50021"/>
              </a:solidFill>
              <a:latin typeface="Arial Black" panose="020B0A04020102020204" pitchFamily="34" charset="0"/>
              <a:ea typeface="黑体" panose="02010609060101010101" pitchFamily="49" charset="-122"/>
            </a:endParaRPr>
          </a:p>
        </p:txBody>
      </p:sp>
      <p:sp>
        <p:nvSpPr>
          <p:cNvPr id="3075" name="Rectangle 3"/>
          <p:cNvSpPr>
            <a:spLocks noChangeArrowheads="1"/>
          </p:cNvSpPr>
          <p:nvPr/>
        </p:nvSpPr>
        <p:spPr bwMode="auto">
          <a:xfrm>
            <a:off x="1368425" y="4508500"/>
            <a:ext cx="6400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lnSpc>
                <a:spcPct val="135000"/>
              </a:lnSpc>
              <a:spcBef>
                <a:spcPct val="20000"/>
              </a:spcBef>
              <a:buSzPct val="120000"/>
            </a:pPr>
            <a:endParaRPr lang="zh-CN" altLang="en-US" sz="3200">
              <a:solidFill>
                <a:srgbClr val="A50021"/>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16" y="4293096"/>
            <a:ext cx="2340260" cy="234026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4" name="Picture 2"/>
          <p:cNvPicPr>
            <a:picLocks noChangeAspect="1" noChangeArrowheads="1"/>
          </p:cNvPicPr>
          <p:nvPr/>
        </p:nvPicPr>
        <p:blipFill>
          <a:blip r:embed="rId2">
            <a:duotone>
              <a:prstClr val="black"/>
              <a:schemeClr val="accent3">
                <a:tint val="45000"/>
                <a:satMod val="400000"/>
              </a:schemeClr>
            </a:duotone>
            <a:lum bright="-20000" contrast="40000"/>
            <a:extLst>
              <a:ext uri="{28A0092B-C50C-407E-A947-70E740481C1C}">
                <a14:useLocalDpi xmlns:a14="http://schemas.microsoft.com/office/drawing/2010/main" val="0"/>
              </a:ext>
            </a:extLst>
          </a:blip>
          <a:srcRect/>
          <a:stretch>
            <a:fillRect/>
          </a:stretch>
        </p:blipFill>
        <p:spPr bwMode="auto">
          <a:xfrm>
            <a:off x="1523009" y="1952836"/>
            <a:ext cx="3460142" cy="3287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652120" y="1952836"/>
            <a:ext cx="2088231" cy="193899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7.1</a:t>
            </a:r>
          </a:p>
          <a:p>
            <a:r>
              <a:rPr lang="en-US" altLang="zh-CN" sz="2000" b="0" dirty="0" smtClean="0">
                <a:solidFill>
                  <a:schemeClr val="tx1"/>
                </a:solidFill>
                <a:latin typeface="Times New Roman" panose="02020603050405020304" pitchFamily="18" charset="0"/>
                <a:cs typeface="Times New Roman" panose="02020603050405020304" pitchFamily="18" charset="0"/>
              </a:rPr>
              <a:t>Daubechies 8-tap orthonormal filters coefficients for g</a:t>
            </a:r>
            <a:r>
              <a:rPr lang="en-US" altLang="zh-CN" sz="2000" b="0" baseline="-25000" dirty="0" smtClean="0">
                <a:solidFill>
                  <a:schemeClr val="tx1"/>
                </a:solidFill>
                <a:latin typeface="Times New Roman" panose="02020603050405020304" pitchFamily="18" charset="0"/>
                <a:cs typeface="Times New Roman" panose="02020603050405020304" pitchFamily="18" charset="0"/>
              </a:rPr>
              <a:t>0</a:t>
            </a:r>
            <a:r>
              <a:rPr lang="en-US" altLang="zh-CN" sz="2000" b="0" dirty="0" smtClean="0">
                <a:solidFill>
                  <a:schemeClr val="tx1"/>
                </a:solidFill>
                <a:latin typeface="Times New Roman" panose="02020603050405020304" pitchFamily="18" charset="0"/>
                <a:cs typeface="Times New Roman" panose="02020603050405020304" pitchFamily="18" charset="0"/>
              </a:rPr>
              <a:t>(n)(Daubechies  [1992]).</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489124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4" name="Picture 2"/>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647564" y="1808819"/>
            <a:ext cx="4464496" cy="445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5327381" y="1809622"/>
            <a:ext cx="3241063" cy="2862322"/>
          </a:xfrm>
          <a:prstGeom prst="rect">
            <a:avLst/>
          </a:prstGeom>
          <a:solidFill>
            <a:schemeClr val="lt1"/>
          </a:solidFill>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7.9</a:t>
            </a:r>
          </a:p>
          <a:p>
            <a:r>
              <a:rPr lang="en-US" altLang="zh-CN" sz="2000" b="0" dirty="0" smtClean="0">
                <a:solidFill>
                  <a:schemeClr val="tx1"/>
                </a:solidFill>
                <a:latin typeface="Times New Roman" panose="02020603050405020304" pitchFamily="18" charset="0"/>
                <a:cs typeface="Times New Roman" panose="02020603050405020304" pitchFamily="18" charset="0"/>
              </a:rPr>
              <a:t>A four-band split of the vase in Fig. 7.1 using the subband coding system of Fig. 7.7. The four subbands that result are the (a)approximation, (b)horizontal detail, (c)vertical detail, (d)diagonal detail subbands.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5327381" y="4761148"/>
            <a:ext cx="2809015" cy="1477328"/>
          </a:xfrm>
          <a:prstGeom prst="rect">
            <a:avLst/>
          </a:prstGeom>
          <a:noFill/>
          <a:ln w="25400">
            <a:solidFill>
              <a:srgbClr val="FFC000"/>
            </a:solidFill>
          </a:ln>
        </p:spPr>
        <p:txBody>
          <a:bodyPr wrap="square" rtlCol="0">
            <a:spAutoFit/>
          </a:bodyPr>
          <a:lstStyle/>
          <a:p>
            <a:pPr marL="342900" indent="-342900">
              <a:buFont typeface="Arial" panose="020B0604020202020204" pitchFamily="34" charset="0"/>
              <a:buChar char="•"/>
            </a:pPr>
            <a:r>
              <a:rPr lang="en-US" altLang="zh-CN" sz="1800" b="0" dirty="0" smtClean="0">
                <a:solidFill>
                  <a:schemeClr val="tx1"/>
                </a:solidFill>
                <a:latin typeface="Arial" panose="020B0604020202020204" pitchFamily="34" charset="0"/>
                <a:cs typeface="Arial" panose="020B0604020202020204" pitchFamily="34" charset="0"/>
              </a:rPr>
              <a:t>Original image size: 512X512</a:t>
            </a:r>
          </a:p>
          <a:p>
            <a:pPr marL="342900" indent="-342900">
              <a:buFont typeface="Arial" panose="020B0604020202020204" pitchFamily="34" charset="0"/>
              <a:buChar char="•"/>
            </a:pPr>
            <a:r>
              <a:rPr lang="en-US" altLang="zh-CN" sz="1800" b="0" dirty="0" smtClean="0">
                <a:solidFill>
                  <a:schemeClr val="tx1"/>
                </a:solidFill>
                <a:latin typeface="Arial" panose="020B0604020202020204" pitchFamily="34" charset="0"/>
                <a:cs typeface="Arial" panose="020B0604020202020204" pitchFamily="34" charset="0"/>
              </a:rPr>
              <a:t>Each subimage size: 256X256</a:t>
            </a:r>
          </a:p>
          <a:p>
            <a:pPr marL="342900" indent="-342900">
              <a:buFont typeface="Arial" panose="020B0604020202020204" pitchFamily="34" charset="0"/>
              <a:buChar char="•"/>
            </a:pPr>
            <a:r>
              <a:rPr lang="en-US" altLang="zh-CN" sz="1800" b="0" dirty="0" smtClean="0">
                <a:solidFill>
                  <a:schemeClr val="tx1"/>
                </a:solidFill>
                <a:latin typeface="Arial" panose="020B0604020202020204" pitchFamily="34" charset="0"/>
                <a:cs typeface="Arial" panose="020B0604020202020204" pitchFamily="34" charset="0"/>
              </a:rPr>
              <a:t>Aliasing in dH and dV</a:t>
            </a:r>
            <a:endParaRPr lang="zh-CN" altLang="en-US" sz="1800" b="0" dirty="0">
              <a:solidFill>
                <a:schemeClr val="tx1"/>
              </a:solidFill>
              <a:latin typeface="Arial" panose="020B0604020202020204" pitchFamily="34" charset="0"/>
              <a:cs typeface="Arial" panose="020B0604020202020204" pitchFamily="34" charset="0"/>
            </a:endParaRPr>
          </a:p>
        </p:txBody>
      </p:sp>
      <p:sp>
        <p:nvSpPr>
          <p:cNvPr id="9" name="文本框 8"/>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1642013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062113" y="612278"/>
            <a:ext cx="4980081" cy="523220"/>
          </a:xfrm>
          <a:prstGeom prst="rect">
            <a:avLst/>
          </a:prstGeom>
          <a:noFill/>
        </p:spPr>
        <p:txBody>
          <a:bodyPr wrap="none" rtlCol="0">
            <a:spAutoFit/>
          </a:bodyPr>
          <a:lstStyle/>
          <a:p>
            <a:r>
              <a:rPr lang="en-US" altLang="zh-CN" sz="2800" dirty="0" smtClean="0">
                <a:latin typeface="Arial Black" panose="020B0A04020102020204" pitchFamily="34" charset="0"/>
              </a:rPr>
              <a:t>7.1.3 The </a:t>
            </a:r>
            <a:r>
              <a:rPr lang="en-US" altLang="zh-CN" sz="2800" dirty="0" err="1" smtClean="0">
                <a:latin typeface="Arial Black" panose="020B0A04020102020204" pitchFamily="34" charset="0"/>
              </a:rPr>
              <a:t>Haar</a:t>
            </a:r>
            <a:r>
              <a:rPr lang="en-US" altLang="zh-CN" sz="2800" dirty="0" smtClean="0">
                <a:latin typeface="Arial Black" panose="020B0A04020102020204" pitchFamily="34" charset="0"/>
              </a:rPr>
              <a:t> </a:t>
            </a:r>
            <a:r>
              <a:rPr lang="en-US" altLang="zh-CN" sz="2800" dirty="0" err="1" smtClean="0">
                <a:latin typeface="Arial Black" panose="020B0A04020102020204" pitchFamily="34" charset="0"/>
              </a:rPr>
              <a:t>Tranform</a:t>
            </a:r>
            <a:endParaRPr lang="zh-CN" altLang="en-US" dirty="0">
              <a:latin typeface="Arial Black" panose="020B0A04020102020204" pitchFamily="34" charset="0"/>
            </a:endParaRPr>
          </a:p>
        </p:txBody>
      </p:sp>
      <p:pic>
        <p:nvPicPr>
          <p:cNvPr id="4"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36736" y="1268759"/>
            <a:ext cx="4327352" cy="537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5688124" y="1755541"/>
            <a:ext cx="2952328" cy="317009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7.10</a:t>
            </a:r>
          </a:p>
          <a:p>
            <a:r>
              <a:rPr lang="en-US" altLang="zh-CN" sz="2000" b="0" dirty="0" smtClean="0">
                <a:solidFill>
                  <a:schemeClr val="tx1"/>
                </a:solidFill>
                <a:latin typeface="Times New Roman" panose="02020603050405020304" pitchFamily="18" charset="0"/>
                <a:cs typeface="Times New Roman" panose="02020603050405020304" pitchFamily="18" charset="0"/>
              </a:rPr>
              <a:t>(a) A discrete wavelet transform using Haar H</a:t>
            </a:r>
            <a:r>
              <a:rPr lang="en-US" altLang="zh-CN" sz="2000" b="0" baseline="-25000" dirty="0" smtClean="0">
                <a:solidFill>
                  <a:schemeClr val="tx1"/>
                </a:solidFill>
                <a:latin typeface="Times New Roman" panose="02020603050405020304" pitchFamily="18" charset="0"/>
                <a:cs typeface="Times New Roman" panose="02020603050405020304" pitchFamily="18" charset="0"/>
              </a:rPr>
              <a:t>2</a:t>
            </a:r>
            <a:r>
              <a:rPr lang="en-US" altLang="zh-CN" sz="2000" b="0" dirty="0" smtClean="0">
                <a:solidFill>
                  <a:schemeClr val="tx1"/>
                </a:solidFill>
                <a:latin typeface="Times New Roman" panose="02020603050405020304" pitchFamily="18" charset="0"/>
                <a:cs typeface="Times New Roman" panose="02020603050405020304" pitchFamily="18" charset="0"/>
              </a:rPr>
              <a:t> basis functions. Its local histogram variations are also shown. (b)-(d) Several different approximations (64x64, 128x128, and 256x256) that can be obtained from (a).</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3446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9670"/>
          <a:stretch/>
        </p:blipFill>
        <p:spPr bwMode="auto">
          <a:xfrm>
            <a:off x="2173623" y="1146476"/>
            <a:ext cx="5062673" cy="554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mc:AlternateContent xmlns:mc="http://schemas.openxmlformats.org/markup-compatibility/2006" xmlns:a14="http://schemas.microsoft.com/office/drawing/2010/main">
        <mc:Choice Requires="a14">
          <p:sp>
            <p:nvSpPr>
              <p:cNvPr id="8" name="文本框 7"/>
              <p:cNvSpPr txBox="1"/>
              <p:nvPr/>
            </p:nvSpPr>
            <p:spPr>
              <a:xfrm>
                <a:off x="35496" y="5301208"/>
                <a:ext cx="2178642" cy="578363"/>
              </a:xfrm>
              <a:prstGeom prst="rect">
                <a:avLst/>
              </a:prstGeom>
              <a:noFill/>
              <a:ln w="25400">
                <a:solidFill>
                  <a:srgbClr val="FFC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𝑓</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=0.5</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𝜑</m:t>
                          </m:r>
                        </m:e>
                        <m:sub>
                          <m:r>
                            <a:rPr lang="en-US" altLang="zh-CN" sz="1800" b="0" i="1" smtClean="0">
                              <a:solidFill>
                                <a:schemeClr val="tx1"/>
                              </a:solidFill>
                              <a:latin typeface="Cambria Math" panose="02040503050406030204" pitchFamily="18" charset="0"/>
                            </a:rPr>
                            <m:t>1,0</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oMath>
                  </m:oMathPara>
                </a14:m>
                <a:endParaRPr lang="en-US" altLang="zh-CN" sz="18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𝜑</m:t>
                          </m:r>
                        </m:e>
                        <m:sub>
                          <m:r>
                            <a:rPr lang="en-US" altLang="zh-CN" sz="1800" b="0" i="1" smtClean="0">
                              <a:solidFill>
                                <a:schemeClr val="tx1"/>
                              </a:solidFill>
                              <a:latin typeface="Cambria Math" panose="02040503050406030204" pitchFamily="18" charset="0"/>
                            </a:rPr>
                            <m:t>1,1</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−0.25</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𝜑</m:t>
                          </m:r>
                        </m:e>
                        <m:sub>
                          <m:r>
                            <a:rPr lang="en-US" altLang="zh-CN" sz="1800" b="0" i="1" smtClean="0">
                              <a:solidFill>
                                <a:schemeClr val="tx1"/>
                              </a:solidFill>
                              <a:latin typeface="Cambria Math" panose="02040503050406030204" pitchFamily="18" charset="0"/>
                            </a:rPr>
                            <m:t>1,4</m:t>
                          </m:r>
                        </m:sub>
                      </m:sSub>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𝑥</m:t>
                      </m:r>
                      <m:r>
                        <a:rPr lang="en-US" altLang="zh-CN" sz="1800" b="0" i="1" smtClean="0">
                          <a:solidFill>
                            <a:schemeClr val="tx1"/>
                          </a:solidFill>
                          <a:latin typeface="Cambria Math" panose="02040503050406030204" pitchFamily="18" charset="0"/>
                        </a:rPr>
                        <m:t>)</m:t>
                      </m:r>
                    </m:oMath>
                  </m:oMathPara>
                </a14:m>
                <a:endParaRPr lang="zh-CN" altLang="en-US" sz="1800" b="0" i="1"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5496" y="5301208"/>
                <a:ext cx="2178642" cy="578363"/>
              </a:xfrm>
              <a:prstGeom prst="rect">
                <a:avLst/>
              </a:prstGeom>
              <a:blipFill rotWithShape="0">
                <a:blip r:embed="rId3"/>
                <a:stretch>
                  <a:fillRect l="-831" r="-4432" b="-13265"/>
                </a:stretch>
              </a:blipFill>
              <a:ln w="25400">
                <a:solidFill>
                  <a:srgbClr val="FFC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035611" y="5188099"/>
                <a:ext cx="2036889" cy="804579"/>
              </a:xfrm>
              <a:prstGeom prst="rect">
                <a:avLst/>
              </a:prstGeom>
              <a:noFill/>
              <a:ln w="25400">
                <a:solidFill>
                  <a:srgbClr val="FFC000"/>
                </a:solidFill>
              </a:ln>
            </p:spPr>
            <p:txBody>
              <a:bodyPr wrap="square" lIns="0" tIns="0" rIns="0" bIns="0" rtlCol="0">
                <a:spAutoFit/>
              </a:bodyPr>
              <a:lstStyle/>
              <a:p>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r>
                          <a:rPr lang="en-US" altLang="zh-CN" sz="2000" b="0" i="1" smtClean="0">
                            <a:solidFill>
                              <a:schemeClr val="tx1"/>
                            </a:solidFill>
                            <a:latin typeface="Cambria Math" panose="02040503050406030204" pitchFamily="18" charset="0"/>
                          </a:rPr>
                          <m:t>0,</m:t>
                        </m:r>
                        <m:r>
                          <a:rPr lang="en-US" altLang="zh-CN" sz="2000" b="0" i="1" smtClean="0">
                            <a:solidFill>
                              <a:schemeClr val="tx1"/>
                            </a:solidFill>
                            <a:latin typeface="Cambria Math" panose="02040503050406030204" pitchFamily="18" charset="0"/>
                          </a:rPr>
                          <m:t>𝑘</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r>
                              <a:rPr lang="en-US" altLang="zh-CN" sz="2000" b="0" i="1" smtClean="0">
                                <a:solidFill>
                                  <a:schemeClr val="tx1"/>
                                </a:solidFill>
                                <a:latin typeface="Cambria Math" panose="02040503050406030204" pitchFamily="18" charset="0"/>
                              </a:rPr>
                              <m:t>1,2</m:t>
                            </m:r>
                            <m:r>
                              <a:rPr lang="en-US" altLang="zh-CN" sz="2000" b="0" i="1" smtClean="0">
                                <a:solidFill>
                                  <a:schemeClr val="tx1"/>
                                </a:solidFill>
                                <a:latin typeface="Cambria Math" panose="02040503050406030204" pitchFamily="18" charset="0"/>
                              </a:rPr>
                              <m:t>𝑘</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2</m:t>
                            </m:r>
                          </m:e>
                        </m:rad>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r>
                              <a:rPr lang="en-US" altLang="zh-CN" sz="2000" b="0" i="1" smtClean="0">
                                <a:solidFill>
                                  <a:schemeClr val="tx1"/>
                                </a:solidFill>
                                <a:latin typeface="Cambria Math" panose="02040503050406030204" pitchFamily="18" charset="0"/>
                              </a:rPr>
                              <m:t>1,2</m:t>
                            </m:r>
                            <m:r>
                              <a:rPr lang="en-US" altLang="zh-CN" sz="2000" b="0" i="1" smtClean="0">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+1</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 2</m:t>
                            </m:r>
                          </m:e>
                        </m:rad>
                      </m:den>
                    </m:f>
                  </m:oMath>
                </a14:m>
                <a:r>
                  <a:rPr lang="zh-CN" altLang="en-US" sz="2000" b="0" i="1" dirty="0" smtClean="0">
                    <a:solidFill>
                      <a:schemeClr val="tx1"/>
                    </a:solidFill>
                  </a:rPr>
                  <a:t>  </a:t>
                </a:r>
                <a:endParaRPr lang="zh-CN" altLang="en-US" sz="2000" b="0" i="1" dirty="0">
                  <a:solidFill>
                    <a:schemeClr val="tx1"/>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7035611" y="5188099"/>
                <a:ext cx="2036889" cy="804579"/>
              </a:xfrm>
              <a:prstGeom prst="rect">
                <a:avLst/>
              </a:prstGeom>
              <a:blipFill rotWithShape="0">
                <a:blip r:embed="rId4"/>
                <a:stretch>
                  <a:fillRect l="-3846"/>
                </a:stretch>
              </a:blipFill>
              <a:ln w="25400">
                <a:solidFill>
                  <a:srgbClr val="FFC000"/>
                </a:solidFill>
              </a:ln>
            </p:spPr>
            <p:txBody>
              <a:bodyPr/>
              <a:lstStyle/>
              <a:p>
                <a:r>
                  <a:rPr lang="zh-CN" altLang="en-US">
                    <a:noFill/>
                  </a:rPr>
                  <a:t> </a:t>
                </a:r>
              </a:p>
            </p:txBody>
          </p:sp>
        </mc:Fallback>
      </mc:AlternateContent>
      <p:sp>
        <p:nvSpPr>
          <p:cNvPr id="10" name="文本框 9"/>
          <p:cNvSpPr txBox="1"/>
          <p:nvPr/>
        </p:nvSpPr>
        <p:spPr>
          <a:xfrm>
            <a:off x="2206010" y="612278"/>
            <a:ext cx="4692287" cy="523220"/>
          </a:xfrm>
          <a:prstGeom prst="rect">
            <a:avLst/>
          </a:prstGeom>
          <a:noFill/>
        </p:spPr>
        <p:txBody>
          <a:bodyPr wrap="square" rtlCol="0">
            <a:spAutoFit/>
          </a:bodyPr>
          <a:lstStyle/>
          <a:p>
            <a:r>
              <a:rPr lang="en-US" altLang="zh-CN" sz="2800" dirty="0" smtClean="0">
                <a:latin typeface="Arial Black" panose="020B0A04020102020204" pitchFamily="34" charset="0"/>
              </a:rPr>
              <a:t>7.2.2 Scaling Function</a:t>
            </a:r>
            <a:endParaRPr lang="zh-CN" altLang="en-US" dirty="0">
              <a:latin typeface="Arial Black" panose="020B0A04020102020204" pitchFamily="34" charset="0"/>
            </a:endParaRPr>
          </a:p>
        </p:txBody>
      </p:sp>
      <p:sp>
        <p:nvSpPr>
          <p:cNvPr id="6" name="文本框 5"/>
          <p:cNvSpPr txBox="1"/>
          <p:nvPr/>
        </p:nvSpPr>
        <p:spPr>
          <a:xfrm>
            <a:off x="7080544" y="1520788"/>
            <a:ext cx="1947022"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7.11</a:t>
            </a:r>
          </a:p>
          <a:p>
            <a:r>
              <a:rPr lang="en-US" altLang="zh-CN" sz="2000" b="0" dirty="0" smtClean="0">
                <a:solidFill>
                  <a:schemeClr val="tx1"/>
                </a:solidFill>
                <a:latin typeface="Times New Roman" panose="02020603050405020304" pitchFamily="18" charset="0"/>
                <a:cs typeface="Times New Roman" panose="02020603050405020304" pitchFamily="18" charset="0"/>
              </a:rPr>
              <a:t>Some Haar scaling functions.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621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4" name="文本框 3"/>
          <p:cNvSpPr txBox="1"/>
          <p:nvPr/>
        </p:nvSpPr>
        <p:spPr>
          <a:xfrm>
            <a:off x="1112750" y="1350941"/>
            <a:ext cx="6878806" cy="1246495"/>
          </a:xfrm>
          <a:prstGeom prst="rect">
            <a:avLst/>
          </a:prstGeom>
          <a:noFill/>
        </p:spPr>
        <p:txBody>
          <a:bodyPr wrap="none" rtlCol="0">
            <a:spAutoFit/>
          </a:bodyPr>
          <a:lstStyle/>
          <a:p>
            <a:r>
              <a:rPr lang="en-US" altLang="zh-CN" b="0" dirty="0" smtClean="0">
                <a:solidFill>
                  <a:schemeClr val="tx1"/>
                </a:solidFill>
              </a:rPr>
              <a:t>If </a:t>
            </a:r>
            <a:r>
              <a:rPr lang="en-US" altLang="zh-CN" b="0" i="1" dirty="0" smtClean="0">
                <a:solidFill>
                  <a:schemeClr val="tx1"/>
                </a:solidFill>
              </a:rPr>
              <a:t>f(x) </a:t>
            </a:r>
            <a:r>
              <a:rPr lang="en-US" altLang="zh-CN" b="0" dirty="0" smtClean="0">
                <a:solidFill>
                  <a:schemeClr val="tx1"/>
                </a:solidFill>
              </a:rPr>
              <a:t>is an element of </a:t>
            </a:r>
            <a:r>
              <a:rPr lang="en-US" altLang="zh-CN" b="0" i="1" dirty="0" smtClean="0">
                <a:solidFill>
                  <a:schemeClr val="tx1"/>
                </a:solidFill>
              </a:rPr>
              <a:t>V</a:t>
            </a:r>
            <a:r>
              <a:rPr lang="en-US" altLang="zh-CN" b="0" i="1" baseline="-25000" dirty="0" smtClean="0">
                <a:solidFill>
                  <a:schemeClr val="tx1"/>
                </a:solidFill>
              </a:rPr>
              <a:t>0</a:t>
            </a:r>
            <a:r>
              <a:rPr lang="en-US" altLang="zh-CN" b="0" dirty="0" smtClean="0">
                <a:solidFill>
                  <a:schemeClr val="tx1"/>
                </a:solidFill>
              </a:rPr>
              <a:t>, it is also an element of </a:t>
            </a:r>
            <a:r>
              <a:rPr lang="en-US" altLang="zh-CN" b="0" i="1" dirty="0" smtClean="0">
                <a:solidFill>
                  <a:schemeClr val="tx1"/>
                </a:solidFill>
              </a:rPr>
              <a:t>V</a:t>
            </a:r>
            <a:r>
              <a:rPr lang="en-US" altLang="zh-CN" b="0" i="1" baseline="-25000" dirty="0" smtClean="0">
                <a:solidFill>
                  <a:schemeClr val="tx1"/>
                </a:solidFill>
              </a:rPr>
              <a:t>1</a:t>
            </a:r>
          </a:p>
          <a:p>
            <a:pPr marL="342900" indent="-342900">
              <a:buFont typeface="Arial" panose="020B0604020202020204" pitchFamily="34" charset="0"/>
              <a:buChar char="•"/>
            </a:pPr>
            <a:r>
              <a:rPr lang="en-US" altLang="zh-CN" b="0" dirty="0" smtClean="0">
                <a:solidFill>
                  <a:schemeClr val="tx1"/>
                </a:solidFill>
              </a:rPr>
              <a:t>all </a:t>
            </a:r>
            <a:r>
              <a:rPr lang="en-US" altLang="zh-CN" b="0" i="1" dirty="0" smtClean="0">
                <a:solidFill>
                  <a:schemeClr val="tx1"/>
                </a:solidFill>
              </a:rPr>
              <a:t>V</a:t>
            </a:r>
            <a:r>
              <a:rPr lang="en-US" altLang="zh-CN" b="0" i="1" baseline="-25000" dirty="0" smtClean="0">
                <a:solidFill>
                  <a:schemeClr val="tx1"/>
                </a:solidFill>
              </a:rPr>
              <a:t>0</a:t>
            </a:r>
            <a:r>
              <a:rPr lang="en-US" altLang="zh-CN" b="0" i="1" dirty="0" smtClean="0">
                <a:solidFill>
                  <a:schemeClr val="tx1"/>
                </a:solidFill>
              </a:rPr>
              <a:t> </a:t>
            </a:r>
            <a:r>
              <a:rPr lang="en-US" altLang="zh-CN" b="0" dirty="0" smtClean="0">
                <a:solidFill>
                  <a:schemeClr val="tx1"/>
                </a:solidFill>
              </a:rPr>
              <a:t> expansion function are a part of </a:t>
            </a:r>
            <a:r>
              <a:rPr lang="en-US" altLang="zh-CN" b="0" i="1" dirty="0" smtClean="0">
                <a:solidFill>
                  <a:schemeClr val="tx1"/>
                </a:solidFill>
              </a:rPr>
              <a:t>V</a:t>
            </a:r>
            <a:r>
              <a:rPr lang="en-US" altLang="zh-CN" b="0" i="1" baseline="-25000" dirty="0" smtClean="0">
                <a:solidFill>
                  <a:schemeClr val="tx1"/>
                </a:solidFill>
              </a:rPr>
              <a:t>1</a:t>
            </a:r>
            <a:endParaRPr lang="en-US" altLang="zh-CN" b="0" dirty="0" smtClean="0">
              <a:solidFill>
                <a:schemeClr val="tx1"/>
              </a:solidFill>
            </a:endParaRPr>
          </a:p>
          <a:p>
            <a:pPr marL="342900" indent="-342900">
              <a:buFont typeface="Arial" panose="020B0604020202020204" pitchFamily="34" charset="0"/>
              <a:buChar char="•"/>
            </a:pPr>
            <a:r>
              <a:rPr lang="en-US" altLang="zh-CN" b="0" i="1" dirty="0" smtClean="0">
                <a:solidFill>
                  <a:schemeClr val="tx1"/>
                </a:solidFill>
              </a:rPr>
              <a:t>V</a:t>
            </a:r>
            <a:r>
              <a:rPr lang="en-US" altLang="zh-CN" b="0" i="1" baseline="-25000" dirty="0" smtClean="0">
                <a:solidFill>
                  <a:schemeClr val="tx1"/>
                </a:solidFill>
              </a:rPr>
              <a:t>0</a:t>
            </a:r>
            <a:r>
              <a:rPr lang="en-US" altLang="zh-CN" b="0" dirty="0" smtClean="0">
                <a:solidFill>
                  <a:schemeClr val="tx1"/>
                </a:solidFill>
              </a:rPr>
              <a:t> is a subspace</a:t>
            </a:r>
            <a:endParaRPr lang="zh-CN" altLang="en-US" b="0" i="1" dirty="0">
              <a:solidFill>
                <a:schemeClr val="tx1"/>
              </a:solidFill>
            </a:endParaRPr>
          </a:p>
        </p:txBody>
      </p:sp>
      <p:pic>
        <p:nvPicPr>
          <p:cNvPr id="5"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671899" y="2812880"/>
            <a:ext cx="4851387" cy="328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1112750" y="3062692"/>
            <a:ext cx="2415134" cy="132343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7.12</a:t>
            </a:r>
          </a:p>
          <a:p>
            <a:r>
              <a:rPr lang="en-US" altLang="zh-CN" sz="2000" b="0" dirty="0" smtClean="0">
                <a:solidFill>
                  <a:schemeClr val="tx1"/>
                </a:solidFill>
                <a:latin typeface="Times New Roman" panose="02020603050405020304" pitchFamily="18" charset="0"/>
                <a:cs typeface="Times New Roman" panose="02020603050405020304" pitchFamily="18" charset="0"/>
              </a:rPr>
              <a:t>The nested function spaces spanned by a scaling function.</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893510" y="4797152"/>
                <a:ext cx="2887072" cy="746871"/>
              </a:xfrm>
              <a:prstGeom prst="rect">
                <a:avLst/>
              </a:prstGeom>
              <a:noFill/>
              <a:ln w="25400">
                <a:solidFill>
                  <a:srgbClr val="FFC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𝑛</m:t>
                          </m:r>
                        </m:sub>
                        <m:sup/>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𝛼</m:t>
                              </m:r>
                            </m:e>
                            <m:sub>
                              <m:r>
                                <a:rPr lang="en-US" altLang="zh-CN" sz="2000" b="0" i="1" smtClean="0">
                                  <a:solidFill>
                                    <a:schemeClr val="tx1"/>
                                  </a:solidFill>
                                  <a:latin typeface="Cambria Math" panose="02040503050406030204" pitchFamily="18" charset="0"/>
                                </a:rPr>
                                <m:t>𝑛</m:t>
                              </m:r>
                            </m:sub>
                          </m:sSub>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𝑛</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e>
                      </m:nary>
                    </m:oMath>
                  </m:oMathPara>
                </a14:m>
                <a:endParaRPr lang="zh-CN" altLang="en-US" sz="2000" b="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93510" y="4797152"/>
                <a:ext cx="2887072" cy="746871"/>
              </a:xfrm>
              <a:prstGeom prst="rect">
                <a:avLst/>
              </a:prstGeom>
              <a:blipFill rotWithShape="0">
                <a:blip r:embed="rId4"/>
                <a:stretch>
                  <a:fillRect/>
                </a:stretch>
              </a:blipFill>
              <a:ln w="25400">
                <a:solidFill>
                  <a:srgbClr val="FFC000"/>
                </a:solidFill>
              </a:ln>
            </p:spPr>
            <p:txBody>
              <a:bodyPr/>
              <a:lstStyle/>
              <a:p>
                <a:r>
                  <a:rPr lang="zh-CN" altLang="en-US">
                    <a:noFill/>
                  </a:rPr>
                  <a:t> </a:t>
                </a:r>
              </a:p>
            </p:txBody>
          </p:sp>
        </mc:Fallback>
      </mc:AlternateContent>
      <p:sp>
        <p:nvSpPr>
          <p:cNvPr id="8" name="文本框 7"/>
          <p:cNvSpPr txBox="1"/>
          <p:nvPr/>
        </p:nvSpPr>
        <p:spPr>
          <a:xfrm>
            <a:off x="2206010" y="612278"/>
            <a:ext cx="4692287" cy="523220"/>
          </a:xfrm>
          <a:prstGeom prst="rect">
            <a:avLst/>
          </a:prstGeom>
          <a:noFill/>
        </p:spPr>
        <p:txBody>
          <a:bodyPr wrap="square" rtlCol="0">
            <a:spAutoFit/>
          </a:bodyPr>
          <a:lstStyle/>
          <a:p>
            <a:r>
              <a:rPr lang="en-US" altLang="zh-CN" sz="2800" dirty="0" smtClean="0">
                <a:latin typeface="Arial Black" panose="020B0A04020102020204" pitchFamily="34" charset="0"/>
              </a:rPr>
              <a:t>7.2.2 Scaling Function</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4071039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119019" y="612278"/>
            <a:ext cx="4866269" cy="523220"/>
          </a:xfrm>
          <a:prstGeom prst="rect">
            <a:avLst/>
          </a:prstGeom>
          <a:noFill/>
        </p:spPr>
        <p:txBody>
          <a:bodyPr wrap="none" rtlCol="0">
            <a:spAutoFit/>
          </a:bodyPr>
          <a:lstStyle/>
          <a:p>
            <a:r>
              <a:rPr lang="en-US" altLang="zh-CN" sz="2800" dirty="0" smtClean="0">
                <a:latin typeface="Arial Black" panose="020B0A04020102020204" pitchFamily="34" charset="0"/>
              </a:rPr>
              <a:t>7.2.3 Wavelet Functions</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文本框 3"/>
              <p:cNvSpPr txBox="1"/>
              <p:nvPr/>
            </p:nvSpPr>
            <p:spPr>
              <a:xfrm>
                <a:off x="431540" y="1232756"/>
                <a:ext cx="8532948" cy="541911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0" dirty="0" smtClean="0">
                    <a:solidFill>
                      <a:schemeClr val="tx1"/>
                    </a:solidFill>
                  </a:rPr>
                  <a:t>The function spans the difference between any two adjacent </a:t>
                </a:r>
                <a:r>
                  <a:rPr lang="en-US" altLang="zh-CN" sz="2400" b="0" dirty="0">
                    <a:solidFill>
                      <a:schemeClr val="tx1"/>
                    </a:solidFill>
                  </a:rPr>
                  <a:t>scaling subspaces, </a:t>
                </a:r>
                <a:r>
                  <a:rPr lang="en-US" altLang="zh-CN" sz="2400" b="0" i="1" dirty="0">
                    <a:solidFill>
                      <a:schemeClr val="tx1"/>
                    </a:solidFill>
                  </a:rPr>
                  <a:t>V</a:t>
                </a:r>
                <a:r>
                  <a:rPr lang="en-US" altLang="zh-CN" sz="2400" b="0" i="1" baseline="-25000" dirty="0">
                    <a:solidFill>
                      <a:schemeClr val="tx1"/>
                    </a:solidFill>
                  </a:rPr>
                  <a:t>j</a:t>
                </a:r>
                <a:r>
                  <a:rPr lang="en-US" altLang="zh-CN" sz="2400" b="0" i="1" dirty="0">
                    <a:solidFill>
                      <a:schemeClr val="tx1"/>
                    </a:solidFill>
                  </a:rPr>
                  <a:t> </a:t>
                </a:r>
                <a:r>
                  <a:rPr lang="en-US" altLang="zh-CN" sz="2400" b="0" dirty="0">
                    <a:solidFill>
                      <a:schemeClr val="tx1"/>
                    </a:solidFill>
                  </a:rPr>
                  <a:t>and </a:t>
                </a:r>
                <a:r>
                  <a:rPr lang="en-US" altLang="zh-CN" sz="2400" b="0" i="1" dirty="0" smtClean="0">
                    <a:solidFill>
                      <a:schemeClr val="tx1"/>
                    </a:solidFill>
                  </a:rPr>
                  <a:t>V</a:t>
                </a:r>
                <a:r>
                  <a:rPr lang="en-US" altLang="zh-CN" sz="2400" b="0" i="1" baseline="-25000" dirty="0" smtClean="0">
                    <a:solidFill>
                      <a:schemeClr val="tx1"/>
                    </a:solidFill>
                  </a:rPr>
                  <a:t>j+1</a:t>
                </a:r>
              </a:p>
              <a:p>
                <a:pPr marL="800100" lvl="1" indent="-342900">
                  <a:buFont typeface="Arial" panose="020B0604020202020204" pitchFamily="34" charset="0"/>
                  <a:buChar char="•"/>
                </a:pPr>
                <a:r>
                  <a:rPr lang="en-US" altLang="zh-CN" sz="2400" b="0" dirty="0" smtClean="0">
                    <a:solidFill>
                      <a:schemeClr val="tx1"/>
                    </a:solidFill>
                  </a:rPr>
                  <a:t>together </a:t>
                </a:r>
                <a:r>
                  <a:rPr lang="en-US" altLang="zh-CN" sz="2400" b="0" dirty="0">
                    <a:solidFill>
                      <a:schemeClr val="tx1"/>
                    </a:solidFill>
                  </a:rPr>
                  <a:t>with its integer translates &amp; </a:t>
                </a:r>
                <a:r>
                  <a:rPr lang="en-US" altLang="zh-CN" sz="2400" b="0" dirty="0" smtClean="0">
                    <a:solidFill>
                      <a:schemeClr val="tx1"/>
                    </a:solidFill>
                  </a:rPr>
                  <a:t>binary scalings</a:t>
                </a:r>
                <a:r>
                  <a:rPr lang="en-US" altLang="zh-CN" sz="2400" dirty="0"/>
                  <a:t/>
                </a:r>
                <a:br>
                  <a:rPr lang="en-US" altLang="zh-CN" sz="2400" dirty="0"/>
                </a:b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𝜓</m:t>
                        </m:r>
                      </m:e>
                      <m:sub>
                        <m:r>
                          <a:rPr lang="en-US" altLang="zh-CN" sz="2400" b="0" i="1" smtClean="0">
                            <a:solidFill>
                              <a:schemeClr val="tx1"/>
                            </a:solidFill>
                            <a:latin typeface="Cambria Math" panose="02040503050406030204" pitchFamily="18" charset="0"/>
                          </a:rPr>
                          <m:t>𝑗</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2</m:t>
                        </m:r>
                      </m:e>
                      <m:sup>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𝑗</m:t>
                            </m:r>
                          </m:num>
                          <m:den>
                            <m:r>
                              <a:rPr lang="en-US" altLang="zh-CN" sz="2400" b="0" i="1" smtClean="0">
                                <a:solidFill>
                                  <a:schemeClr val="tx1"/>
                                </a:solidFill>
                                <a:latin typeface="Cambria Math" panose="02040503050406030204" pitchFamily="18" charset="0"/>
                              </a:rPr>
                              <m:t>2</m:t>
                            </m:r>
                          </m:den>
                        </m:f>
                      </m:sup>
                    </m:sSup>
                    <m:r>
                      <a:rPr lang="en-US" altLang="zh-CN" sz="2400" b="0" i="1" smtClean="0">
                        <a:solidFill>
                          <a:schemeClr val="tx1"/>
                        </a:solidFill>
                        <a:latin typeface="Cambria Math" panose="02040503050406030204" pitchFamily="18" charset="0"/>
                      </a:rPr>
                      <m:t>𝜓</m:t>
                    </m:r>
                    <m:d>
                      <m:dPr>
                        <m:ctrlPr>
                          <a:rPr lang="en-US" altLang="zh-CN" sz="2400" b="0" i="1" smtClean="0">
                            <a:solidFill>
                              <a:schemeClr val="tx1"/>
                            </a:solidFill>
                            <a:latin typeface="Cambria Math" panose="02040503050406030204" pitchFamily="18" charset="0"/>
                          </a:rPr>
                        </m:ctrlPr>
                      </m:dPr>
                      <m:e>
                        <m:sSup>
                          <m:sSupPr>
                            <m:ctrlPr>
                              <a:rPr lang="en-US" altLang="zh-CN" sz="2400" b="0" i="1" smtClean="0">
                                <a:solidFill>
                                  <a:schemeClr val="tx1"/>
                                </a:solidFill>
                                <a:latin typeface="Cambria Math" panose="02040503050406030204" pitchFamily="18" charset="0"/>
                              </a:rPr>
                            </m:ctrlPr>
                          </m:sSupPr>
                          <m:e>
                            <m:r>
                              <a:rPr lang="en-US" altLang="zh-CN" sz="2400" b="0" i="1" smtClean="0">
                                <a:solidFill>
                                  <a:schemeClr val="tx1"/>
                                </a:solidFill>
                                <a:latin typeface="Cambria Math" panose="02040503050406030204" pitchFamily="18" charset="0"/>
                              </a:rPr>
                              <m:t>2</m:t>
                            </m:r>
                          </m:e>
                          <m:sup>
                            <m:r>
                              <a:rPr lang="en-US" altLang="zh-CN" sz="2400" b="0" i="1" smtClean="0">
                                <a:solidFill>
                                  <a:schemeClr val="tx1"/>
                                </a:solidFill>
                                <a:latin typeface="Cambria Math" panose="02040503050406030204" pitchFamily="18" charset="0"/>
                              </a:rPr>
                              <m:t>𝑗</m:t>
                            </m:r>
                          </m:sup>
                        </m:sSup>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oMath>
                </a14:m>
                <a:endParaRPr lang="en-US" altLang="zh-CN" sz="2400" b="0" i="1" dirty="0" smtClean="0">
                  <a:solidFill>
                    <a:schemeClr val="tx1"/>
                  </a:solidFill>
                  <a:latin typeface="Cambria Math" panose="02040503050406030204" pitchFamily="18" charset="0"/>
                </a:endParaRPr>
              </a:p>
              <a:p>
                <a:pPr lvl="2"/>
                <a14:m>
                  <m:oMathPara xmlns:m="http://schemas.openxmlformats.org/officeDocument/2006/math">
                    <m:oMathParaPr>
                      <m:jc m:val="left"/>
                    </m:oMathParaPr>
                    <m:oMath xmlns:m="http://schemas.openxmlformats.org/officeDocument/2006/math">
                      <m:r>
                        <m:rPr>
                          <m:nor/>
                        </m:rPr>
                        <a:rPr lang="en-US" altLang="zh-CN" sz="2400" b="0" dirty="0" smtClean="0">
                          <a:solidFill>
                            <a:schemeClr val="tx1"/>
                          </a:solidFill>
                        </a:rPr>
                        <m:t>where</m:t>
                      </m:r>
                      <m:r>
                        <m:rPr>
                          <m:nor/>
                        </m:rPr>
                        <a:rPr lang="en-US" altLang="zh-CN" sz="2400" b="0" dirty="0" smtClean="0">
                          <a:solidFill>
                            <a:schemeClr val="tx1"/>
                          </a:solidFill>
                        </a:rPr>
                        <m:t> </m:t>
                      </m:r>
                    </m:oMath>
                  </m:oMathPara>
                </a14:m>
                <a:endParaRPr lang="en-US" altLang="zh-CN" sz="2400" b="0" dirty="0" smtClean="0">
                  <a:solidFill>
                    <a:schemeClr val="tx1"/>
                  </a:solidFill>
                </a:endParaRPr>
              </a:p>
              <a:p>
                <a:pPr lvl="1"/>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d>
                        <m:dPr>
                          <m:begChr m:val="{"/>
                          <m:endChr m:val=""/>
                          <m:ctrlPr>
                            <a:rPr lang="en-US" altLang="zh-CN" sz="2400" b="0" i="1" smtClean="0">
                              <a:solidFill>
                                <a:schemeClr val="tx1"/>
                              </a:solidFill>
                              <a:latin typeface="Cambria Math" panose="02040503050406030204" pitchFamily="18" charset="0"/>
                            </a:rPr>
                          </m:ctrlPr>
                        </m:dPr>
                        <m:e>
                          <m:eqArr>
                            <m:eqArrPr>
                              <m:ctrlPr>
                                <a:rPr lang="en-US" altLang="zh-CN" sz="2400" b="0" i="1" smtClean="0">
                                  <a:solidFill>
                                    <a:schemeClr val="tx1"/>
                                  </a:solidFill>
                                  <a:latin typeface="Cambria Math" panose="02040503050406030204" pitchFamily="18" charset="0"/>
                                </a:rPr>
                              </m:ctrlPr>
                            </m:eqArrPr>
                            <m:e>
                              <m:r>
                                <a:rPr lang="en-US" altLang="zh-CN" sz="2400" b="0" i="1" smtClean="0">
                                  <a:solidFill>
                                    <a:schemeClr val="tx1"/>
                                  </a:solidFill>
                                  <a:latin typeface="Cambria Math" panose="02040503050406030204" pitchFamily="18" charset="0"/>
                                </a:rPr>
                                <m:t>1        0≤ </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&lt;0.5</m:t>
                              </m:r>
                            </m:e>
                            <m:e>
                              <m:r>
                                <a:rPr lang="en-US" altLang="zh-CN" sz="2400" b="0" i="1" smtClean="0">
                                  <a:solidFill>
                                    <a:schemeClr val="tx1"/>
                                  </a:solidFill>
                                  <a:latin typeface="Cambria Math" panose="02040503050406030204" pitchFamily="18" charset="0"/>
                                </a:rPr>
                                <m:t>−1      0.5≤</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&lt;1</m:t>
                              </m:r>
                            </m:e>
                            <m:e>
                              <m:r>
                                <a:rPr lang="en-US" altLang="zh-CN" sz="2400" b="0" i="1" smtClean="0">
                                  <a:solidFill>
                                    <a:schemeClr val="tx1"/>
                                  </a:solidFill>
                                  <a:latin typeface="Cambria Math" panose="02040503050406030204" pitchFamily="18" charset="0"/>
                                </a:rPr>
                                <m:t>0         </m:t>
                              </m:r>
                              <m:r>
                                <a:rPr lang="en-US" altLang="zh-CN" sz="2400" b="0" i="0" smtClean="0">
                                  <a:solidFill>
                                    <a:schemeClr val="tx1"/>
                                  </a:solidFill>
                                  <a:latin typeface="Cambria Math" panose="02040503050406030204" pitchFamily="18" charset="0"/>
                                </a:rPr>
                                <m:t>    </m:t>
                              </m:r>
                              <m:r>
                                <m:rPr>
                                  <m:sty m:val="p"/>
                                </m:rPr>
                                <a:rPr lang="en-US" altLang="zh-CN" sz="2400" b="0" i="0" smtClean="0">
                                  <a:solidFill>
                                    <a:schemeClr val="tx1"/>
                                  </a:solidFill>
                                  <a:latin typeface="Cambria Math" panose="02040503050406030204" pitchFamily="18" charset="0"/>
                                </a:rPr>
                                <m:t>otherwise</m:t>
                              </m:r>
                            </m:e>
                          </m:eqArr>
                        </m:e>
                      </m:d>
                    </m:oMath>
                  </m:oMathPara>
                </a14:m>
                <a:endParaRPr lang="en-US" altLang="zh-CN" sz="2400" b="0" i="1" dirty="0" smtClean="0">
                  <a:solidFill>
                    <a:schemeClr val="tx1"/>
                  </a:solidFill>
                </a:endParaRPr>
              </a:p>
              <a:p>
                <a:pPr lvl="1"/>
                <a:endParaRPr lang="en-US" altLang="zh-CN" sz="2400" b="0" i="1" dirty="0" smtClean="0">
                  <a:solidFill>
                    <a:schemeClr val="tx1"/>
                  </a:solidFill>
                </a:endParaRPr>
              </a:p>
              <a:p>
                <a:pPr marL="800100" lvl="1" indent="-342900">
                  <a:buFont typeface="Arial" panose="020B0604020202020204" pitchFamily="34" charset="0"/>
                  <a:buChar char="•"/>
                </a:pPr>
                <a14:m>
                  <m:oMath xmlns:m="http://schemas.openxmlformats.org/officeDocument/2006/math">
                    <m:r>
                      <m:rPr>
                        <m:nor/>
                      </m:rPr>
                      <a:rPr lang="en-US" altLang="zh-CN" sz="2400" b="0" dirty="0" smtClean="0">
                        <a:solidFill>
                          <a:schemeClr val="tx1"/>
                        </a:solidFill>
                      </a:rPr>
                      <m:t>the</m:t>
                    </m:r>
                    <m:r>
                      <m:rPr>
                        <m:nor/>
                      </m:rPr>
                      <a:rPr lang="en-US" altLang="zh-CN" sz="2400" b="0" dirty="0" smtClean="0">
                        <a:solidFill>
                          <a:schemeClr val="tx1"/>
                        </a:solidFill>
                      </a:rPr>
                      <m:t> </m:t>
                    </m:r>
                    <m:r>
                      <m:rPr>
                        <m:nor/>
                      </m:rPr>
                      <a:rPr lang="en-US" altLang="zh-CN" sz="2400" b="0" dirty="0" smtClean="0">
                        <a:solidFill>
                          <a:schemeClr val="tx1"/>
                        </a:solidFill>
                      </a:rPr>
                      <m:t>subspace</m:t>
                    </m:r>
                    <m:r>
                      <m:rPr>
                        <m:nor/>
                      </m:rPr>
                      <a:rPr lang="en-US" altLang="zh-CN" sz="2400" b="0" dirty="0" smtClean="0">
                        <a:solidFill>
                          <a:schemeClr val="tx1"/>
                        </a:solidFill>
                      </a:rPr>
                      <m:t> </m:t>
                    </m:r>
                    <m:r>
                      <m:rPr>
                        <m:nor/>
                      </m:rPr>
                      <a:rPr lang="en-US" altLang="zh-CN" sz="2400" b="0" dirty="0" smtClean="0">
                        <a:solidFill>
                          <a:schemeClr val="tx1"/>
                        </a:solidFill>
                      </a:rPr>
                      <m:t>is</m:t>
                    </m:r>
                    <m:r>
                      <m:rPr>
                        <m:nor/>
                      </m:rPr>
                      <a:rPr lang="en-US" altLang="zh-CN" sz="2400" b="1" i="0" dirty="0" smtClean="0">
                        <a:solidFill>
                          <a:schemeClr val="tx1"/>
                        </a:solidFill>
                      </a:rPr>
                      <m:t> </m:t>
                    </m:r>
                    <m:sSub>
                      <m:sSubPr>
                        <m:ctrlPr>
                          <a:rPr lang="en-US" altLang="zh-CN" sz="2400" b="1"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𝑊</m:t>
                        </m:r>
                      </m:e>
                      <m:sub>
                        <m:r>
                          <a:rPr lang="en-US" altLang="zh-CN" sz="2400" b="0" i="1" dirty="0" smtClean="0">
                            <a:solidFill>
                              <a:schemeClr val="tx1"/>
                            </a:solidFill>
                            <a:latin typeface="Cambria Math" panose="02040503050406030204" pitchFamily="18" charset="0"/>
                          </a:rPr>
                          <m:t>𝑗</m:t>
                        </m:r>
                      </m:sub>
                    </m:sSub>
                    <m:r>
                      <a:rPr lang="en-US" altLang="zh-CN" sz="2400" b="1" i="1" dirty="0" smtClean="0">
                        <a:solidFill>
                          <a:schemeClr val="tx1"/>
                        </a:solidFill>
                        <a:latin typeface="Cambria Math" panose="02040503050406030204" pitchFamily="18" charset="0"/>
                      </a:rPr>
                      <m:t>=</m:t>
                    </m:r>
                    <m:acc>
                      <m:accPr>
                        <m:chr m:val="̅"/>
                        <m:ctrlPr>
                          <a:rPr lang="en-US" altLang="zh-CN" sz="2400" b="1" i="1" dirty="0" smtClean="0">
                            <a:solidFill>
                              <a:schemeClr val="tx1"/>
                            </a:solidFill>
                            <a:latin typeface="Cambria Math" panose="02040503050406030204" pitchFamily="18" charset="0"/>
                          </a:rPr>
                        </m:ctrlPr>
                      </m:accPr>
                      <m:e>
                        <m:r>
                          <a:rPr lang="en-US" altLang="zh-CN" sz="2400" b="0" i="1" dirty="0" smtClean="0">
                            <a:solidFill>
                              <a:schemeClr val="tx1"/>
                            </a:solidFill>
                            <a:latin typeface="Cambria Math" panose="02040503050406030204" pitchFamily="18" charset="0"/>
                          </a:rPr>
                          <m:t>𝑆𝑝𝑎</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𝑛</m:t>
                            </m:r>
                          </m:e>
                          <m:sub>
                            <m:r>
                              <a:rPr lang="en-US" altLang="zh-CN" sz="2400" b="0" i="1" dirty="0" smtClean="0">
                                <a:solidFill>
                                  <a:schemeClr val="tx1"/>
                                </a:solidFill>
                                <a:latin typeface="Cambria Math" panose="02040503050406030204" pitchFamily="18" charset="0"/>
                              </a:rPr>
                              <m:t>𝑘</m:t>
                            </m:r>
                          </m:sub>
                        </m:sSub>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𝜓</m:t>
                            </m:r>
                          </m:e>
                          <m:sub>
                            <m:r>
                              <a:rPr lang="en-US" altLang="zh-CN" sz="2400" b="0" i="1" dirty="0" smtClean="0">
                                <a:solidFill>
                                  <a:schemeClr val="tx1"/>
                                </a:solidFill>
                                <a:latin typeface="Cambria Math" panose="02040503050406030204" pitchFamily="18" charset="0"/>
                              </a:rPr>
                              <m:t>𝑗</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𝑘</m:t>
                            </m:r>
                          </m:sub>
                        </m:s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rPr>
                          <m:t>)}</m:t>
                        </m:r>
                      </m:e>
                    </m:acc>
                    <m:r>
                      <a:rPr lang="en-US" altLang="zh-CN" sz="2400" b="0" i="0" dirty="0" smtClean="0">
                        <a:solidFill>
                          <a:schemeClr val="tx1"/>
                        </a:solidFill>
                        <a:latin typeface="Cambria Math" panose="02040503050406030204" pitchFamily="18" charset="0"/>
                      </a:rPr>
                      <m:t> </m:t>
                    </m:r>
                  </m:oMath>
                </a14:m>
                <a:endParaRPr lang="en-US" altLang="zh-CN" sz="2400" b="0" i="0" dirty="0" smtClean="0">
                  <a:solidFill>
                    <a:schemeClr val="tx1"/>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altLang="zh-CN" sz="2400" b="0" i="0" dirty="0" smtClean="0">
                        <a:solidFill>
                          <a:schemeClr val="tx1"/>
                        </a:solidFill>
                        <a:latin typeface="Cambria Math" panose="02040503050406030204" pitchFamily="18" charset="0"/>
                      </a:rPr>
                      <m:t>If</m:t>
                    </m:r>
                    <m:r>
                      <a:rPr lang="en-US" altLang="zh-CN" sz="2400" b="0" i="0" dirty="0" smtClean="0">
                        <a:solidFill>
                          <a:schemeClr val="tx1"/>
                        </a:solidFill>
                        <a:latin typeface="Cambria Math" panose="02040503050406030204" pitchFamily="18" charset="0"/>
                      </a:rPr>
                      <m:t> </m:t>
                    </m:r>
                    <m:r>
                      <a:rPr lang="en-US" altLang="zh-CN" sz="2400" b="0" i="1" dirty="0" smtClean="0">
                        <a:solidFill>
                          <a:schemeClr val="tx1"/>
                        </a:solidFill>
                        <a:latin typeface="Cambria Math" panose="02040503050406030204" pitchFamily="18" charset="0"/>
                      </a:rPr>
                      <m:t>𝑓</m:t>
                    </m:r>
                    <m:d>
                      <m:dPr>
                        <m:ctrlPr>
                          <a:rPr lang="en-US" altLang="zh-CN" sz="2400" b="0" i="1" dirty="0" smtClean="0">
                            <a:solidFill>
                              <a:schemeClr val="tx1"/>
                            </a:solidFill>
                            <a:latin typeface="Cambria Math" panose="02040503050406030204" pitchFamily="18" charset="0"/>
                          </a:rPr>
                        </m:ctrlPr>
                      </m:dPr>
                      <m:e>
                        <m:r>
                          <a:rPr lang="en-US" altLang="zh-CN" sz="2400" b="0" i="1" dirty="0" smtClean="0">
                            <a:solidFill>
                              <a:schemeClr val="tx1"/>
                            </a:solidFill>
                            <a:latin typeface="Cambria Math" panose="02040503050406030204" pitchFamily="18" charset="0"/>
                          </a:rPr>
                          <m:t>𝑥</m:t>
                        </m:r>
                      </m:e>
                    </m:d>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𝑊</m:t>
                        </m:r>
                      </m:e>
                      <m:sub>
                        <m:r>
                          <a:rPr lang="en-US" altLang="zh-CN" sz="2400" b="0" i="1" dirty="0" smtClean="0">
                            <a:solidFill>
                              <a:schemeClr val="tx1"/>
                            </a:solidFill>
                            <a:latin typeface="Cambria Math" panose="02040503050406030204" pitchFamily="18" charset="0"/>
                          </a:rPr>
                          <m:t>𝑗</m:t>
                        </m:r>
                      </m:sub>
                    </m:sSub>
                  </m:oMath>
                </a14:m>
                <a:endParaRPr lang="en-US" altLang="zh-CN" sz="24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latin typeface="Cambria Math" panose="02040503050406030204" pitchFamily="18" charset="0"/>
                        </a:rPr>
                        <m:t>𝑓</m:t>
                      </m:r>
                      <m:d>
                        <m:dPr>
                          <m:ctrlPr>
                            <a:rPr lang="en-US" altLang="zh-CN" sz="2400" b="0" i="1" dirty="0" smtClean="0">
                              <a:solidFill>
                                <a:schemeClr val="tx1"/>
                              </a:solidFill>
                              <a:latin typeface="Cambria Math" panose="02040503050406030204" pitchFamily="18" charset="0"/>
                            </a:rPr>
                          </m:ctrlPr>
                        </m:dPr>
                        <m:e>
                          <m:r>
                            <a:rPr lang="en-US" altLang="zh-CN" sz="2400" b="0" i="1" dirty="0" smtClean="0">
                              <a:solidFill>
                                <a:schemeClr val="tx1"/>
                              </a:solidFill>
                              <a:latin typeface="Cambria Math" panose="02040503050406030204" pitchFamily="18" charset="0"/>
                            </a:rPr>
                            <m:t>𝑥</m:t>
                          </m:r>
                        </m:e>
                      </m:d>
                      <m:r>
                        <a:rPr lang="en-US" altLang="zh-CN" sz="2400" b="0" i="1" dirty="0" smtClean="0">
                          <a:solidFill>
                            <a:schemeClr val="tx1"/>
                          </a:solidFill>
                          <a:latin typeface="Cambria Math" panose="02040503050406030204" pitchFamily="18" charset="0"/>
                        </a:rPr>
                        <m:t>=</m:t>
                      </m:r>
                      <m:nary>
                        <m:naryPr>
                          <m:chr m:val="∑"/>
                          <m:supHide m:val="on"/>
                          <m:ctrlPr>
                            <a:rPr lang="en-US" altLang="zh-CN" sz="2400" b="0" i="1" dirty="0" smtClean="0">
                              <a:solidFill>
                                <a:schemeClr val="tx1"/>
                              </a:solidFill>
                              <a:latin typeface="Cambria Math" panose="02040503050406030204" pitchFamily="18" charset="0"/>
                            </a:rPr>
                          </m:ctrlPr>
                        </m:naryPr>
                        <m:sub>
                          <m:r>
                            <a:rPr lang="en-US" altLang="zh-CN" sz="2400" b="0" i="1" dirty="0" smtClean="0">
                              <a:solidFill>
                                <a:schemeClr val="tx1"/>
                              </a:solidFill>
                              <a:latin typeface="Cambria Math" panose="02040503050406030204" pitchFamily="18" charset="0"/>
                            </a:rPr>
                            <m:t>𝑘</m:t>
                          </m:r>
                        </m:sub>
                        <m:sup/>
                        <m:e>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𝛼</m:t>
                              </m:r>
                            </m:e>
                            <m:sub>
                              <m:r>
                                <a:rPr lang="en-US" altLang="zh-CN" sz="2400" b="0" i="1" dirty="0" smtClean="0">
                                  <a:solidFill>
                                    <a:schemeClr val="tx1"/>
                                  </a:solidFill>
                                  <a:latin typeface="Cambria Math" panose="02040503050406030204" pitchFamily="18" charset="0"/>
                                </a:rPr>
                                <m:t>𝑘</m:t>
                              </m:r>
                            </m:sub>
                          </m:sSub>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𝜓</m:t>
                              </m:r>
                            </m:e>
                            <m:sub>
                              <m:r>
                                <a:rPr lang="en-US" altLang="zh-CN" sz="2400" b="0" i="1" dirty="0" smtClean="0">
                                  <a:solidFill>
                                    <a:schemeClr val="tx1"/>
                                  </a:solidFill>
                                  <a:latin typeface="Cambria Math" panose="02040503050406030204" pitchFamily="18" charset="0"/>
                                </a:rPr>
                                <m:t>𝑗</m:t>
                              </m:r>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𝑘</m:t>
                              </m:r>
                            </m:sub>
                          </m:s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𝑥</m:t>
                          </m:r>
                          <m:r>
                            <a:rPr lang="en-US" altLang="zh-CN" sz="2400" b="0" i="1" dirty="0" smtClean="0">
                              <a:solidFill>
                                <a:schemeClr val="tx1"/>
                              </a:solidFill>
                              <a:latin typeface="Cambria Math" panose="02040503050406030204" pitchFamily="18" charset="0"/>
                            </a:rPr>
                            <m:t>)</m:t>
                          </m:r>
                        </m:e>
                      </m:nary>
                    </m:oMath>
                  </m:oMathPara>
                </a14:m>
                <a:r>
                  <a:rPr lang="en-US" altLang="zh-CN" sz="2400" dirty="0"/>
                  <a:t/>
                </a:r>
                <a:br>
                  <a:rPr lang="en-US" altLang="zh-CN" sz="2400" dirty="0"/>
                </a:br>
                <a:endParaRPr lang="en-US" altLang="zh-CN" sz="2400" b="0" dirty="0" smtClean="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31540" y="1232756"/>
                <a:ext cx="8532948" cy="5419112"/>
              </a:xfrm>
              <a:prstGeom prst="rect">
                <a:avLst/>
              </a:prstGeom>
              <a:blipFill rotWithShape="0">
                <a:blip r:embed="rId2"/>
                <a:stretch>
                  <a:fillRect l="-1000" t="-9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7591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768244" y="2301774"/>
            <a:ext cx="1947022" cy="163121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7.13</a:t>
            </a:r>
          </a:p>
          <a:p>
            <a:r>
              <a:rPr lang="en-US" altLang="zh-CN" sz="2000" b="0" dirty="0" smtClean="0">
                <a:solidFill>
                  <a:schemeClr val="tx1"/>
                </a:solidFill>
                <a:latin typeface="Times New Roman" panose="02020603050405020304" pitchFamily="18" charset="0"/>
                <a:cs typeface="Times New Roman" panose="02020603050405020304" pitchFamily="18" charset="0"/>
              </a:rPr>
              <a:t>The relationship between scaling and wavelet function space</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119019" y="612278"/>
            <a:ext cx="4866269" cy="523220"/>
          </a:xfrm>
          <a:prstGeom prst="rect">
            <a:avLst/>
          </a:prstGeom>
          <a:noFill/>
        </p:spPr>
        <p:txBody>
          <a:bodyPr wrap="none" rtlCol="0">
            <a:spAutoFit/>
          </a:bodyPr>
          <a:lstStyle/>
          <a:p>
            <a:r>
              <a:rPr lang="en-US" altLang="zh-CN" sz="2800" dirty="0" smtClean="0">
                <a:latin typeface="Arial Black" panose="020B0A04020102020204" pitchFamily="34" charset="0"/>
              </a:rPr>
              <a:t>7.2.3 Wavelet Functions</a:t>
            </a:r>
            <a:endParaRPr lang="zh-CN" altLang="en-US" dirty="0">
              <a:latin typeface="Arial Black" panose="020B0A040201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6080"/>
          <a:stretch/>
        </p:blipFill>
        <p:spPr bwMode="auto">
          <a:xfrm>
            <a:off x="565265" y="2060848"/>
            <a:ext cx="6202979" cy="342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042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117367" y="1472595"/>
            <a:ext cx="2631097"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7.14</a:t>
            </a:r>
          </a:p>
          <a:p>
            <a:r>
              <a:rPr lang="en-US" altLang="zh-CN" sz="2000" b="0" dirty="0" smtClean="0">
                <a:solidFill>
                  <a:schemeClr val="tx1"/>
                </a:solidFill>
                <a:latin typeface="Times New Roman" panose="02020603050405020304" pitchFamily="18" charset="0"/>
                <a:cs typeface="Times New Roman" panose="02020603050405020304" pitchFamily="18" charset="0"/>
              </a:rPr>
              <a:t>Haar wavelet function in W</a:t>
            </a:r>
            <a:r>
              <a:rPr lang="en-US" altLang="zh-CN" sz="2000" b="0" baseline="-25000" dirty="0" smtClean="0">
                <a:solidFill>
                  <a:schemeClr val="tx1"/>
                </a:solidFill>
                <a:latin typeface="Times New Roman" panose="02020603050405020304" pitchFamily="18" charset="0"/>
                <a:cs typeface="Times New Roman" panose="02020603050405020304" pitchFamily="18" charset="0"/>
              </a:rPr>
              <a:t>0 </a:t>
            </a:r>
            <a:r>
              <a:rPr lang="en-US" altLang="zh-CN" sz="2000" b="0" dirty="0" smtClean="0">
                <a:solidFill>
                  <a:schemeClr val="tx1"/>
                </a:solidFill>
                <a:latin typeface="Times New Roman" panose="02020603050405020304" pitchFamily="18" charset="0"/>
                <a:cs typeface="Times New Roman" panose="02020603050405020304" pitchFamily="18" charset="0"/>
              </a:rPr>
              <a:t>and W</a:t>
            </a:r>
            <a:r>
              <a:rPr lang="en-US" altLang="zh-CN" sz="2000" b="0" baseline="-25000" dirty="0" smtClean="0">
                <a:solidFill>
                  <a:schemeClr val="tx1"/>
                </a:solidFill>
                <a:latin typeface="Times New Roman" panose="02020603050405020304" pitchFamily="18" charset="0"/>
                <a:cs typeface="Times New Roman" panose="02020603050405020304" pitchFamily="18" charset="0"/>
              </a:rPr>
              <a:t>1</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6123543" y="4293096"/>
                <a:ext cx="2384307" cy="307777"/>
              </a:xfrm>
              <a:prstGeom prst="rect">
                <a:avLst/>
              </a:prstGeom>
              <a:noFill/>
              <a:ln w="25400">
                <a:solidFill>
                  <a:srgbClr val="FFC000"/>
                </a:solidFill>
              </a:ln>
            </p:spPr>
            <p:txBody>
              <a:bodyPr wrap="none" lIns="0" tIns="0" rIns="0" bIns="0" rtlCol="0">
                <a:spAutoFit/>
              </a:bodyPr>
              <a:lstStyle/>
              <a:p>
                <a14:m>
                  <m:oMath xmlns:m="http://schemas.openxmlformats.org/officeDocument/2006/math">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𝑎</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𝑓</m:t>
                        </m:r>
                      </m:e>
                      <m:sub>
                        <m:r>
                          <a:rPr lang="en-US" altLang="zh-CN" sz="2000" b="0" i="1" smtClean="0">
                            <a:solidFill>
                              <a:schemeClr val="tx1"/>
                            </a:solidFill>
                            <a:latin typeface="Cambria Math" panose="02040503050406030204" pitchFamily="18" charset="0"/>
                          </a:rPr>
                          <m:t>𝑑</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oMath>
                </a14:m>
                <a:r>
                  <a:rPr lang="zh-CN" altLang="en-US" sz="2000" b="0" dirty="0" smtClean="0">
                    <a:solidFill>
                      <a:schemeClr val="tx1"/>
                    </a:solidFill>
                  </a:rPr>
                  <a:t> </a:t>
                </a:r>
                <a:endParaRPr lang="zh-CN" altLang="en-US" sz="2000" b="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123543" y="4293096"/>
                <a:ext cx="2384307" cy="307777"/>
              </a:xfrm>
              <a:prstGeom prst="rect">
                <a:avLst/>
              </a:prstGeom>
              <a:blipFill rotWithShape="0">
                <a:blip r:embed="rId2"/>
                <a:stretch>
                  <a:fillRect l="-4557" r="-1013" b="-29091"/>
                </a:stretch>
              </a:blipFill>
              <a:ln w="25400">
                <a:solidFill>
                  <a:srgbClr val="FFC000"/>
                </a:solidFill>
              </a:ln>
            </p:spPr>
            <p:txBody>
              <a:bodyPr/>
              <a:lstStyle/>
              <a:p>
                <a:r>
                  <a:rPr lang="zh-CN" altLang="en-US">
                    <a:noFill/>
                  </a:rPr>
                  <a:t> </a:t>
                </a:r>
              </a:p>
            </p:txBody>
          </p:sp>
        </mc:Fallback>
      </mc:AlternateContent>
      <p:sp>
        <p:nvSpPr>
          <p:cNvPr id="7" name="文本框 6"/>
          <p:cNvSpPr txBox="1"/>
          <p:nvPr/>
        </p:nvSpPr>
        <p:spPr>
          <a:xfrm>
            <a:off x="1114260" y="589556"/>
            <a:ext cx="7410234" cy="523220"/>
          </a:xfrm>
          <a:prstGeom prst="rect">
            <a:avLst/>
          </a:prstGeom>
          <a:noFill/>
        </p:spPr>
        <p:txBody>
          <a:bodyPr wrap="none" rtlCol="0">
            <a:spAutoFit/>
          </a:bodyPr>
          <a:lstStyle/>
          <a:p>
            <a:r>
              <a:rPr lang="en-US" altLang="zh-CN" sz="2800" dirty="0" smtClean="0">
                <a:latin typeface="Arial Black" panose="020B0A04020102020204" pitchFamily="34" charset="0"/>
              </a:rPr>
              <a:t>7.3.1 The Wavelet Series Expansions</a:t>
            </a:r>
            <a:endParaRPr lang="zh-CN" altLang="en-US" dirty="0">
              <a:latin typeface="Arial Black" panose="020B0A04020102020204" pitchFamily="34" charset="0"/>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2142"/>
          <a:stretch/>
        </p:blipFill>
        <p:spPr bwMode="auto">
          <a:xfrm>
            <a:off x="791580" y="1196752"/>
            <a:ext cx="5040560" cy="5552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565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52" y="1520788"/>
            <a:ext cx="4691920" cy="483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215516" y="1904939"/>
            <a:ext cx="2182199" cy="163121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7.15</a:t>
            </a:r>
          </a:p>
          <a:p>
            <a:r>
              <a:rPr lang="en-US" altLang="zh-CN" sz="2000" b="0" dirty="0" smtClean="0">
                <a:solidFill>
                  <a:schemeClr val="tx1"/>
                </a:solidFill>
                <a:latin typeface="Times New Roman" panose="02020603050405020304" pitchFamily="18" charset="0"/>
                <a:cs typeface="Times New Roman" panose="02020603050405020304" pitchFamily="18" charset="0"/>
              </a:rPr>
              <a:t>A wavelet series expansion of y=x</a:t>
            </a:r>
            <a:r>
              <a:rPr lang="en-US" altLang="zh-CN" sz="2000" b="0" baseline="30000" dirty="0" smtClean="0">
                <a:solidFill>
                  <a:schemeClr val="tx1"/>
                </a:solidFill>
                <a:latin typeface="Times New Roman" panose="02020603050405020304" pitchFamily="18" charset="0"/>
                <a:cs typeface="Times New Roman" panose="02020603050405020304" pitchFamily="18" charset="0"/>
              </a:rPr>
              <a:t>2</a:t>
            </a:r>
            <a:r>
              <a:rPr lang="en-US" altLang="zh-CN" sz="2000" b="0" dirty="0" smtClean="0">
                <a:solidFill>
                  <a:schemeClr val="tx1"/>
                </a:solidFill>
                <a:latin typeface="Times New Roman" panose="02020603050405020304" pitchFamily="18" charset="0"/>
                <a:cs typeface="Times New Roman" panose="02020603050405020304" pitchFamily="18" charset="0"/>
              </a:rPr>
              <a:t> using Haar wavelets.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6928149" y="1664804"/>
                <a:ext cx="2012595" cy="1097095"/>
              </a:xfrm>
              <a:prstGeom prst="rect">
                <a:avLst/>
              </a:prstGeom>
              <a:noFill/>
              <a:ln w="25400">
                <a:solidFill>
                  <a:srgbClr val="FFC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𝑐</m:t>
                          </m:r>
                        </m:e>
                        <m:sub>
                          <m:r>
                            <a:rPr lang="en-US" altLang="zh-CN" sz="1800" b="0" i="1" smtClean="0">
                              <a:solidFill>
                                <a:schemeClr val="tx1"/>
                              </a:solidFill>
                              <a:latin typeface="Cambria Math" panose="02040503050406030204" pitchFamily="18" charset="0"/>
                            </a:rPr>
                            <m:t>0</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0</m:t>
                          </m:r>
                        </m:e>
                      </m:d>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𝑥</m:t>
                          </m:r>
                        </m:e>
                        <m:sup>
                          <m:r>
                            <a:rPr lang="en-US" altLang="zh-CN" sz="1800" b="0" i="1" smtClean="0">
                              <a:solidFill>
                                <a:schemeClr val="tx1"/>
                              </a:solidFill>
                              <a:latin typeface="Cambria Math" panose="02040503050406030204" pitchFamily="18" charset="0"/>
                            </a:rPr>
                            <m:t>2</m:t>
                          </m:r>
                        </m:sup>
                      </m:sSup>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𝜑</m:t>
                          </m:r>
                        </m:e>
                        <m:sub>
                          <m:r>
                            <a:rPr lang="en-US" altLang="zh-CN" sz="1800" b="0" i="1" smtClean="0">
                              <a:solidFill>
                                <a:schemeClr val="tx1"/>
                              </a:solidFill>
                              <a:latin typeface="Cambria Math" panose="02040503050406030204" pitchFamily="18" charset="0"/>
                            </a:rPr>
                            <m:t>0,0</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𝑑𝑥</m:t>
                      </m:r>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3</m:t>
                          </m:r>
                        </m:den>
                      </m:f>
                    </m:oMath>
                  </m:oMathPara>
                </a14:m>
                <a:endParaRPr lang="zh-CN" altLang="en-US" sz="2000" b="0" dirty="0"/>
              </a:p>
            </p:txBody>
          </p:sp>
        </mc:Choice>
        <mc:Fallback xmlns="">
          <p:sp>
            <p:nvSpPr>
              <p:cNvPr id="6" name="文本框 5"/>
              <p:cNvSpPr txBox="1">
                <a:spLocks noRot="1" noChangeAspect="1" noMove="1" noResize="1" noEditPoints="1" noAdjustHandles="1" noChangeArrowheads="1" noChangeShapeType="1" noTextEdit="1"/>
              </p:cNvSpPr>
              <p:nvPr/>
            </p:nvSpPr>
            <p:spPr>
              <a:xfrm>
                <a:off x="6928149" y="1664804"/>
                <a:ext cx="2012595" cy="1097095"/>
              </a:xfrm>
              <a:prstGeom prst="rect">
                <a:avLst/>
              </a:prstGeom>
              <a:blipFill rotWithShape="0">
                <a:blip r:embed="rId3"/>
                <a:stretch>
                  <a:fillRect/>
                </a:stretch>
              </a:blipFill>
              <a:ln w="25400">
                <a:solidFill>
                  <a:srgbClr val="FFC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928149" y="3844564"/>
                <a:ext cx="1584176" cy="276999"/>
              </a:xfrm>
              <a:prstGeom prst="rect">
                <a:avLst/>
              </a:prstGeom>
              <a:noFill/>
              <a:ln w="25400">
                <a:solidFill>
                  <a:srgbClr val="FFC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𝑉</m:t>
                          </m:r>
                        </m:e>
                        <m:sub>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𝑉</m:t>
                          </m:r>
                        </m:e>
                        <m:sub>
                          <m:r>
                            <a:rPr lang="en-US" altLang="zh-CN" sz="1800" b="0" i="1" smtClean="0">
                              <a:solidFill>
                                <a:schemeClr val="tx1"/>
                              </a:solidFill>
                              <a:latin typeface="Cambria Math" panose="02040503050406030204" pitchFamily="18" charset="0"/>
                            </a:rPr>
                            <m:t>0</m:t>
                          </m:r>
                        </m:sub>
                      </m:sSub>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b="0" i="1" smtClean="0">
                              <a:solidFill>
                                <a:schemeClr val="tx1"/>
                              </a:solidFill>
                              <a:latin typeface="Cambria Math" panose="02040503050406030204" pitchFamily="18" charset="0"/>
                              <a:ea typeface="Cambria Math" panose="02040503050406030204" pitchFamily="18" charset="0"/>
                            </a:rPr>
                          </m:ctrlPr>
                        </m:sSubPr>
                        <m:e>
                          <m:r>
                            <a:rPr lang="en-US" altLang="zh-CN" sz="1800" b="0" i="1" smtClean="0">
                              <a:solidFill>
                                <a:schemeClr val="tx1"/>
                              </a:solidFill>
                              <a:latin typeface="Cambria Math" panose="02040503050406030204" pitchFamily="18" charset="0"/>
                              <a:ea typeface="Cambria Math" panose="02040503050406030204" pitchFamily="18" charset="0"/>
                            </a:rPr>
                            <m:t>𝑊</m:t>
                          </m:r>
                        </m:e>
                        <m:sub>
                          <m:r>
                            <a:rPr lang="en-US" altLang="zh-CN" sz="1800" b="0" i="1" smtClean="0">
                              <a:solidFill>
                                <a:schemeClr val="tx1"/>
                              </a:solidFill>
                              <a:latin typeface="Cambria Math" panose="02040503050406030204" pitchFamily="18" charset="0"/>
                              <a:ea typeface="Cambria Math" panose="02040503050406030204" pitchFamily="18" charset="0"/>
                            </a:rPr>
                            <m:t>0</m:t>
                          </m:r>
                        </m:sub>
                      </m:sSub>
                    </m:oMath>
                  </m:oMathPara>
                </a14:m>
                <a:endParaRPr lang="zh-CN" altLang="en-US" sz="20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6928149" y="3844564"/>
                <a:ext cx="1584176" cy="276999"/>
              </a:xfrm>
              <a:prstGeom prst="rect">
                <a:avLst/>
              </a:prstGeom>
              <a:blipFill rotWithShape="0">
                <a:blip r:embed="rId4"/>
                <a:stretch>
                  <a:fillRect b="-20408"/>
                </a:stretch>
              </a:blipFill>
              <a:ln w="25400">
                <a:solidFill>
                  <a:srgbClr val="FFC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928149" y="5445224"/>
                <a:ext cx="1584175" cy="276999"/>
              </a:xfrm>
              <a:prstGeom prst="rect">
                <a:avLst/>
              </a:prstGeom>
              <a:noFill/>
              <a:ln w="25400">
                <a:solidFill>
                  <a:srgbClr val="FFC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𝑉</m:t>
                          </m:r>
                        </m:e>
                        <m:sub>
                          <m:r>
                            <a:rPr lang="en-US" altLang="zh-CN" sz="1800" b="0" i="1" smtClean="0">
                              <a:solidFill>
                                <a:schemeClr val="tx1"/>
                              </a:solidFill>
                              <a:latin typeface="Cambria Math" panose="02040503050406030204" pitchFamily="18" charset="0"/>
                            </a:rPr>
                            <m:t>2</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𝑉</m:t>
                          </m:r>
                        </m:e>
                        <m:sub>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b="0" i="1" smtClean="0">
                              <a:solidFill>
                                <a:schemeClr val="tx1"/>
                              </a:solidFill>
                              <a:latin typeface="Cambria Math" panose="02040503050406030204" pitchFamily="18" charset="0"/>
                              <a:ea typeface="Cambria Math" panose="02040503050406030204" pitchFamily="18" charset="0"/>
                            </a:rPr>
                          </m:ctrlPr>
                        </m:sSubPr>
                        <m:e>
                          <m:r>
                            <a:rPr lang="en-US" altLang="zh-CN" sz="1800" b="0" i="1" smtClean="0">
                              <a:solidFill>
                                <a:schemeClr val="tx1"/>
                              </a:solidFill>
                              <a:latin typeface="Cambria Math" panose="02040503050406030204" pitchFamily="18" charset="0"/>
                              <a:ea typeface="Cambria Math" panose="02040503050406030204" pitchFamily="18" charset="0"/>
                            </a:rPr>
                            <m:t>𝑊</m:t>
                          </m:r>
                        </m:e>
                        <m:sub>
                          <m:r>
                            <a:rPr lang="en-US" altLang="zh-CN" sz="1800" b="0" i="1" smtClean="0">
                              <a:solidFill>
                                <a:schemeClr val="tx1"/>
                              </a:solidFill>
                              <a:latin typeface="Cambria Math" panose="02040503050406030204" pitchFamily="18" charset="0"/>
                              <a:ea typeface="Cambria Math" panose="02040503050406030204" pitchFamily="18" charset="0"/>
                            </a:rPr>
                            <m:t>1</m:t>
                          </m:r>
                        </m:sub>
                      </m:sSub>
                    </m:oMath>
                  </m:oMathPara>
                </a14:m>
                <a:endParaRPr lang="zh-CN" altLang="en-US" sz="20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6928149" y="5445224"/>
                <a:ext cx="1584175" cy="276999"/>
              </a:xfrm>
              <a:prstGeom prst="rect">
                <a:avLst/>
              </a:prstGeom>
              <a:blipFill rotWithShape="0">
                <a:blip r:embed="rId5"/>
                <a:stretch>
                  <a:fillRect b="-20000"/>
                </a:stretch>
              </a:blipFill>
              <a:ln w="25400">
                <a:solidFill>
                  <a:srgbClr val="FFC000"/>
                </a:solidFill>
              </a:ln>
            </p:spPr>
            <p:txBody>
              <a:bodyPr/>
              <a:lstStyle/>
              <a:p>
                <a:r>
                  <a:rPr lang="zh-CN" altLang="en-US">
                    <a:noFill/>
                  </a:rPr>
                  <a:t> </a:t>
                </a:r>
              </a:p>
            </p:txBody>
          </p:sp>
        </mc:Fallback>
      </mc:AlternateContent>
      <p:sp>
        <p:nvSpPr>
          <p:cNvPr id="10" name="文本框 9"/>
          <p:cNvSpPr txBox="1"/>
          <p:nvPr/>
        </p:nvSpPr>
        <p:spPr>
          <a:xfrm>
            <a:off x="1114260" y="589556"/>
            <a:ext cx="7410234" cy="523220"/>
          </a:xfrm>
          <a:prstGeom prst="rect">
            <a:avLst/>
          </a:prstGeom>
          <a:noFill/>
        </p:spPr>
        <p:txBody>
          <a:bodyPr wrap="none" rtlCol="0">
            <a:spAutoFit/>
          </a:bodyPr>
          <a:lstStyle/>
          <a:p>
            <a:r>
              <a:rPr lang="en-US" altLang="zh-CN" sz="2800" dirty="0" smtClean="0">
                <a:latin typeface="Arial Black" panose="020B0A04020102020204" pitchFamily="34" charset="0"/>
              </a:rPr>
              <a:t>7.3.1 The Wavelet Series Expansions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073558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1067174" y="612278"/>
            <a:ext cx="7594771" cy="523220"/>
          </a:xfrm>
          <a:prstGeom prst="rect">
            <a:avLst/>
          </a:prstGeom>
          <a:noFill/>
        </p:spPr>
        <p:txBody>
          <a:bodyPr wrap="none" rtlCol="0">
            <a:spAutoFit/>
          </a:bodyPr>
          <a:lstStyle/>
          <a:p>
            <a:pPr algn="ctr"/>
            <a:r>
              <a:rPr lang="en-US" altLang="zh-CN" sz="2800" dirty="0" smtClean="0">
                <a:latin typeface="Arial Black" panose="020B0A04020102020204" pitchFamily="34" charset="0"/>
              </a:rPr>
              <a:t>7.3.2 The Discrete Wavelet Transform</a:t>
            </a:r>
            <a:endParaRPr lang="zh-CN" altLang="en-US" sz="2800" dirty="0" smtClean="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文本框 3"/>
              <p:cNvSpPr txBox="1"/>
              <p:nvPr/>
            </p:nvSpPr>
            <p:spPr>
              <a:xfrm>
                <a:off x="1043608" y="1908120"/>
                <a:ext cx="6480720" cy="4195444"/>
              </a:xfrm>
              <a:prstGeom prst="rect">
                <a:avLst/>
              </a:prstGeom>
              <a:noFill/>
            </p:spPr>
            <p:txBody>
              <a:bodyPr wrap="square" rtlCol="0">
                <a:spAutoFit/>
              </a:bodyPr>
              <a:lstStyle/>
              <a:p>
                <a:r>
                  <a:rPr lang="en-US" altLang="zh-CN" b="0" dirty="0" smtClean="0">
                    <a:solidFill>
                      <a:schemeClr val="tx1"/>
                    </a:solidFill>
                  </a:rPr>
                  <a:t>DWT transform pair</a:t>
                </a: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𝑊</m:t>
                          </m:r>
                        </m:e>
                        <m:sub>
                          <m:r>
                            <a:rPr lang="en-US" altLang="zh-CN" sz="2000" b="0" i="1" smtClean="0">
                              <a:solidFill>
                                <a:schemeClr val="tx1"/>
                              </a:solidFill>
                              <a:latin typeface="Cambria Math" panose="02040503050406030204" pitchFamily="18" charset="0"/>
                            </a:rPr>
                            <m:t>𝜑</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𝑗</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𝑀</m:t>
                              </m:r>
                            </m:e>
                          </m:rad>
                        </m:den>
                      </m:f>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𝑥</m:t>
                          </m:r>
                        </m:sub>
                        <m:sup/>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𝑗</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e>
                      </m:nary>
                    </m:oMath>
                  </m:oMathPara>
                </a14:m>
                <a:endParaRPr lang="en-US" altLang="zh-CN" sz="2000" b="0" dirty="0" smtClean="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𝑊</m:t>
                          </m:r>
                        </m:e>
                        <m:sub>
                          <m:r>
                            <a:rPr lang="en-US" altLang="zh-CN" sz="2000" b="0" i="1" smtClean="0">
                              <a:solidFill>
                                <a:schemeClr val="tx1"/>
                              </a:solidFill>
                              <a:latin typeface="Cambria Math" panose="02040503050406030204" pitchFamily="18" charset="0"/>
                            </a:rPr>
                            <m:t>𝜓</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𝑀</m:t>
                              </m:r>
                            </m:e>
                          </m:rad>
                        </m:den>
                      </m:f>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𝑥</m:t>
                          </m:r>
                        </m:sub>
                        <m:sup/>
                        <m:e>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𝜓</m:t>
                              </m:r>
                            </m:e>
                            <m:sub>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e>
                      </m:nary>
                    </m:oMath>
                  </m:oMathPara>
                </a14:m>
                <a:endParaRPr lang="en-US" altLang="zh-CN" sz="2000" b="0"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𝑀</m:t>
                              </m:r>
                            </m:e>
                          </m:rad>
                        </m:den>
                      </m:f>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𝑘</m:t>
                          </m:r>
                        </m:sub>
                        <m:sup/>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𝑊</m:t>
                              </m:r>
                            </m:e>
                            <m:sub>
                              <m:r>
                                <a:rPr lang="en-US" altLang="zh-CN" sz="2000" b="0" i="1" smtClean="0">
                                  <a:solidFill>
                                    <a:schemeClr val="tx1"/>
                                  </a:solidFill>
                                  <a:latin typeface="Cambria Math" panose="02040503050406030204" pitchFamily="18" charset="0"/>
                                </a:rPr>
                                <m:t>𝜑</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𝑗</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𝜑</m:t>
                              </m:r>
                            </m:e>
                            <m:sub>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𝑗</m:t>
                                  </m:r>
                                </m:e>
                                <m:sub>
                                  <m:r>
                                    <a:rPr lang="en-US" altLang="zh-CN" sz="2000" b="0" i="1" smtClean="0">
                                      <a:solidFill>
                                        <a:schemeClr val="tx1"/>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m:t>
                          </m:r>
                        </m:e>
                      </m:nary>
                      <m:r>
                        <a:rPr lang="en-US" altLang="zh-CN" sz="2000" b="0" i="1">
                          <a:solidFill>
                            <a:schemeClr val="tx1"/>
                          </a:solidFill>
                          <a:latin typeface="Cambria Math" panose="02040503050406030204" pitchFamily="18" charset="0"/>
                        </a:rPr>
                        <m:t>+</m:t>
                      </m:r>
                    </m:oMath>
                  </m:oMathPara>
                </a14:m>
                <a:endParaRPr lang="en-US" altLang="zh-CN" sz="2000" b="0" i="1" dirty="0" smtClean="0">
                  <a:solidFill>
                    <a:schemeClr val="tx1"/>
                  </a:solidFill>
                  <a:latin typeface="Cambria Math" panose="02040503050406030204" pitchFamily="18" charset="0"/>
                </a:endParaRPr>
              </a:p>
              <a:p>
                <a:pPr lvl="5"/>
                <a14:m>
                  <m:oMathPara xmlns:m="http://schemas.openxmlformats.org/officeDocument/2006/math">
                    <m:oMathParaPr>
                      <m:jc m:val="centerGroup"/>
                    </m:oMathParaPr>
                    <m:oMath xmlns:m="http://schemas.openxmlformats.org/officeDocument/2006/math">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ad>
                            <m:radPr>
                              <m:degHide m:val="on"/>
                              <m:ctrlPr>
                                <a:rPr lang="en-US" altLang="zh-CN" sz="2000" b="0" i="1" smtClean="0">
                                  <a:solidFill>
                                    <a:schemeClr val="tx1"/>
                                  </a:solidFill>
                                  <a:latin typeface="Cambria Math" panose="02040503050406030204" pitchFamily="18" charset="0"/>
                                </a:rPr>
                              </m:ctrlPr>
                            </m:radPr>
                            <m:deg/>
                            <m:e>
                              <m:r>
                                <a:rPr lang="en-US" altLang="zh-CN" sz="2000" b="0" i="1" smtClean="0">
                                  <a:solidFill>
                                    <a:schemeClr val="tx1"/>
                                  </a:solidFill>
                                  <a:latin typeface="Cambria Math" panose="02040503050406030204" pitchFamily="18" charset="0"/>
                                </a:rPr>
                                <m:t>𝑀</m:t>
                              </m:r>
                            </m:e>
                          </m:rad>
                        </m:den>
                      </m:f>
                      <m:nary>
                        <m:naryPr>
                          <m:chr m:val="∑"/>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𝑗</m:t>
                              </m:r>
                            </m:e>
                            <m:sub>
                              <m:r>
                                <a:rPr lang="en-US" altLang="zh-CN" sz="2000" b="0" i="1" smtClean="0">
                                  <a:solidFill>
                                    <a:schemeClr val="tx1"/>
                                  </a:solidFill>
                                  <a:latin typeface="Cambria Math" panose="02040503050406030204" pitchFamily="18" charset="0"/>
                                </a:rPr>
                                <m:t>0</m:t>
                              </m:r>
                            </m:sub>
                          </m:sSub>
                        </m:sub>
                        <m:sup>
                          <m:r>
                            <a:rPr lang="en-US" altLang="zh-CN" sz="2000" b="0" i="1" smtClean="0">
                              <a:solidFill>
                                <a:schemeClr val="tx1"/>
                              </a:solidFill>
                              <a:latin typeface="Cambria Math" panose="02040503050406030204" pitchFamily="18" charset="0"/>
                            </a:rPr>
                            <m:t>∞</m:t>
                          </m:r>
                        </m:sup>
                        <m:e>
                          <m:nary>
                            <m:naryPr>
                              <m:chr m:val="∑"/>
                              <m:supHide m:val="on"/>
                              <m:ctrlPr>
                                <a:rPr lang="en-US" altLang="zh-CN" sz="2000" b="0" i="1" smtClean="0">
                                  <a:solidFill>
                                    <a:schemeClr val="tx1"/>
                                  </a:solidFill>
                                  <a:latin typeface="Cambria Math" panose="02040503050406030204" pitchFamily="18" charset="0"/>
                                </a:rPr>
                              </m:ctrlPr>
                            </m:naryPr>
                            <m:sub>
                              <m:r>
                                <a:rPr lang="en-US" altLang="zh-CN" sz="2000" b="0" i="1" smtClean="0">
                                  <a:solidFill>
                                    <a:schemeClr val="tx1"/>
                                  </a:solidFill>
                                  <a:latin typeface="Cambria Math" panose="02040503050406030204" pitchFamily="18" charset="0"/>
                                </a:rPr>
                                <m:t>𝑘</m:t>
                              </m:r>
                            </m:sub>
                            <m:sup/>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𝑊</m:t>
                                  </m:r>
                                </m:e>
                                <m:sub>
                                  <m:r>
                                    <a:rPr lang="en-US" altLang="zh-CN" sz="2000" b="0" i="1" smtClean="0">
                                      <a:solidFill>
                                        <a:schemeClr val="tx1"/>
                                      </a:solidFill>
                                      <a:latin typeface="Cambria Math" panose="02040503050406030204" pitchFamily="18" charset="0"/>
                                    </a:rPr>
                                    <m:t>𝜓</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e>
                              </m:d>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𝜓</m:t>
                                  </m:r>
                                </m:e>
                                <m:sub>
                                  <m:r>
                                    <a:rPr lang="en-US" altLang="zh-CN" sz="2000" b="0" i="1" smtClean="0">
                                      <a:solidFill>
                                        <a:schemeClr val="tx1"/>
                                      </a:solidFill>
                                      <a:latin typeface="Cambria Math" panose="02040503050406030204" pitchFamily="18" charset="0"/>
                                    </a:rPr>
                                    <m:t>𝑗</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𝑘</m:t>
                                  </m:r>
                                </m:sub>
                              </m:sSub>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𝑥</m:t>
                                  </m:r>
                                </m:e>
                              </m:d>
                            </m:e>
                          </m:nary>
                        </m:e>
                      </m:nary>
                    </m:oMath>
                  </m:oMathPara>
                </a14:m>
                <a:endParaRPr lang="en-US" altLang="zh-CN" sz="2000" b="0" i="1" dirty="0" smtClean="0">
                  <a:solidFill>
                    <a:schemeClr val="tx1"/>
                  </a:solidFill>
                  <a:latin typeface="Cambria Math" panose="02040503050406030204" pitchFamily="18" charset="0"/>
                </a:endParaRPr>
              </a:p>
              <a:p>
                <a:endParaRPr lang="zh-CN" altLang="en-US" sz="2000" b="0" dirty="0">
                  <a:solidFill>
                    <a:schemeClr val="tx1"/>
                  </a:solidFill>
                </a:endParaRPr>
              </a:p>
              <a:p>
                <a:endParaRPr lang="zh-CN" altLang="en-US" sz="2000" b="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43608" y="1908120"/>
                <a:ext cx="6480720" cy="4195444"/>
              </a:xfrm>
              <a:prstGeom prst="rect">
                <a:avLst/>
              </a:prstGeom>
              <a:blipFill rotWithShape="0">
                <a:blip r:embed="rId2"/>
                <a:stretch>
                  <a:fillRect l="-1505" t="-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228184" y="5482497"/>
                <a:ext cx="1877309" cy="621067"/>
              </a:xfrm>
              <a:prstGeom prst="rect">
                <a:avLst/>
              </a:prstGeom>
              <a:noFill/>
              <a:ln w="25400">
                <a:solidFill>
                  <a:srgbClr val="FFC000"/>
                </a:solid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=0,1,…</m:t>
                      </m:r>
                      <m:r>
                        <a:rPr lang="en-US" altLang="zh-CN" sz="2000" b="0" i="1" smtClean="0">
                          <a:solidFill>
                            <a:schemeClr val="tx1"/>
                          </a:solidFill>
                          <a:latin typeface="Cambria Math" panose="02040503050406030204" pitchFamily="18" charset="0"/>
                        </a:rPr>
                        <m:t>𝑀</m:t>
                      </m:r>
                      <m:r>
                        <a:rPr lang="en-US" altLang="zh-CN" sz="2000" b="0" i="1" smtClean="0">
                          <a:solidFill>
                            <a:schemeClr val="tx1"/>
                          </a:solidFill>
                          <a:latin typeface="Cambria Math" panose="02040503050406030204" pitchFamily="18" charset="0"/>
                        </a:rPr>
                        <m:t>−1</m:t>
                      </m:r>
                    </m:oMath>
                  </m:oMathPara>
                </a14:m>
                <a:endParaRPr lang="en-US" altLang="zh-CN" sz="2000" b="0" i="1" dirty="0" smtClean="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tLang="zh-CN" sz="2000" b="0" i="0" smtClean="0">
                          <a:solidFill>
                            <a:schemeClr val="tx1"/>
                          </a:solidFill>
                          <a:latin typeface="Cambria Math" panose="02040503050406030204" pitchFamily="18" charset="0"/>
                        </a:rPr>
                        <m:t>M</m:t>
                      </m:r>
                      <m:r>
                        <a:rPr lang="en-US" altLang="zh-CN" sz="2000" b="0" i="0" smtClean="0">
                          <a:solidFill>
                            <a:schemeClr val="tx1"/>
                          </a:solidFill>
                          <a:latin typeface="Cambria Math" panose="02040503050406030204" pitchFamily="18" charset="0"/>
                        </a:rPr>
                        <m:t>=</m:t>
                      </m:r>
                      <m:sSup>
                        <m:sSupPr>
                          <m:ctrlPr>
                            <a:rPr lang="en-US" altLang="zh-CN" sz="2000" b="0" i="1" smtClean="0">
                              <a:solidFill>
                                <a:schemeClr val="tx1"/>
                              </a:solidFill>
                              <a:latin typeface="Cambria Math" panose="02040503050406030204" pitchFamily="18" charset="0"/>
                            </a:rPr>
                          </m:ctrlPr>
                        </m:sSupPr>
                        <m:e>
                          <m:r>
                            <a:rPr lang="en-US" altLang="zh-CN" sz="2000" b="0" i="0" smtClean="0">
                              <a:solidFill>
                                <a:schemeClr val="tx1"/>
                              </a:solidFill>
                              <a:latin typeface="Cambria Math" panose="02040503050406030204" pitchFamily="18" charset="0"/>
                            </a:rPr>
                            <m:t>2</m:t>
                          </m:r>
                        </m:e>
                        <m:sup>
                          <m:r>
                            <m:rPr>
                              <m:sty m:val="p"/>
                            </m:rPr>
                            <a:rPr lang="en-US" altLang="zh-CN" sz="2000" b="0" i="0" smtClean="0">
                              <a:solidFill>
                                <a:schemeClr val="tx1"/>
                              </a:solidFill>
                              <a:latin typeface="Cambria Math" panose="02040503050406030204" pitchFamily="18" charset="0"/>
                            </a:rPr>
                            <m:t>J</m:t>
                          </m:r>
                        </m:sup>
                      </m:sSup>
                    </m:oMath>
                  </m:oMathPara>
                </a14:m>
                <a:endParaRPr lang="en-US" altLang="zh-CN" sz="2000" b="0" dirty="0" smtClean="0">
                  <a:solidFill>
                    <a:schemeClr val="tx1"/>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228184" y="5482497"/>
                <a:ext cx="1877309" cy="621067"/>
              </a:xfrm>
              <a:prstGeom prst="rect">
                <a:avLst/>
              </a:prstGeom>
              <a:blipFill rotWithShape="0">
                <a:blip r:embed="rId3"/>
                <a:stretch>
                  <a:fillRect l="-4167" b="-1887"/>
                </a:stretch>
              </a:blipFill>
              <a:ln w="25400">
                <a:solidFill>
                  <a:srgbClr val="FFC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352438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923503" y="612278"/>
            <a:ext cx="3257302" cy="523220"/>
          </a:xfrm>
          <a:prstGeom prst="rect">
            <a:avLst/>
          </a:prstGeom>
          <a:noFill/>
        </p:spPr>
        <p:txBody>
          <a:bodyPr wrap="none" rtlCol="0">
            <a:spAutoFit/>
          </a:bodyPr>
          <a:lstStyle/>
          <a:p>
            <a:r>
              <a:rPr lang="en-US" altLang="zh-CN" sz="2800" dirty="0" smtClean="0">
                <a:latin typeface="Arial Black" panose="020B0A04020102020204" pitchFamily="34" charset="0"/>
              </a:rPr>
              <a:t>7.1 Background</a:t>
            </a:r>
            <a:endParaRPr lang="zh-CN" altLang="en-US" dirty="0">
              <a:latin typeface="Arial Black" panose="020B0A04020102020204" pitchFamily="34" charset="0"/>
            </a:endParaRPr>
          </a:p>
        </p:txBody>
      </p:sp>
      <p:pic>
        <p:nvPicPr>
          <p:cNvPr id="6"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88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27584" y="1736812"/>
            <a:ext cx="5480050" cy="385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6552220" y="1844824"/>
            <a:ext cx="1764196" cy="1631216"/>
          </a:xfrm>
          <a:prstGeom prst="rect">
            <a:avLst/>
          </a:prstGeom>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a:t>
            </a:r>
          </a:p>
          <a:p>
            <a:r>
              <a:rPr lang="en-US" altLang="zh-CN" sz="2000" b="0" dirty="0" smtClean="0">
                <a:solidFill>
                  <a:schemeClr val="tx1"/>
                </a:solidFill>
                <a:latin typeface="Times New Roman" panose="02020603050405020304" pitchFamily="18" charset="0"/>
                <a:cs typeface="Times New Roman" panose="02020603050405020304" pitchFamily="18" charset="0"/>
              </a:rPr>
              <a:t>A natural image and its local histogram variations.</a:t>
            </a:r>
          </a:p>
        </p:txBody>
      </p:sp>
    </p:spTree>
    <p:extLst>
      <p:ext uri="{BB962C8B-B14F-4D97-AF65-F5344CB8AC3E}">
        <p14:creationId xmlns:p14="http://schemas.microsoft.com/office/powerpoint/2010/main" val="1678216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1718637" y="612278"/>
            <a:ext cx="6291852" cy="523220"/>
          </a:xfrm>
          <a:prstGeom prst="rect">
            <a:avLst/>
          </a:prstGeom>
          <a:noFill/>
        </p:spPr>
        <p:txBody>
          <a:bodyPr wrap="none" rtlCol="0">
            <a:spAutoFit/>
          </a:bodyPr>
          <a:lstStyle/>
          <a:p>
            <a:pPr algn="ctr"/>
            <a:r>
              <a:rPr lang="en-US" altLang="zh-CN" sz="2800" dirty="0" smtClean="0">
                <a:latin typeface="Arial Black" panose="020B0A04020102020204" pitchFamily="34" charset="0"/>
              </a:rPr>
              <a:t>An Example: Compute 1-D DWT</a:t>
            </a:r>
            <a:endParaRPr lang="zh-CN" altLang="en-US" sz="2800" dirty="0" smtClean="0">
              <a:latin typeface="Arial Black" panose="020B0A04020102020204" pitchFamily="34" charset="0"/>
            </a:endParaRPr>
          </a:p>
        </p:txBody>
      </p:sp>
      <mc:AlternateContent xmlns:mc="http://schemas.openxmlformats.org/markup-compatibility/2006" xmlns:a14="http://schemas.microsoft.com/office/drawing/2010/main">
        <mc:Choice Requires="a14">
          <p:sp>
            <p:nvSpPr>
              <p:cNvPr id="6" name="文本框 5"/>
              <p:cNvSpPr txBox="1"/>
              <p:nvPr/>
            </p:nvSpPr>
            <p:spPr>
              <a:xfrm>
                <a:off x="395536" y="1471729"/>
                <a:ext cx="8675965" cy="3808094"/>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0</m:t>
                        </m:r>
                      </m:e>
                    </m:d>
                    <m:r>
                      <a:rPr lang="en-US" altLang="zh-CN" sz="2400" b="0" i="1" smtClean="0">
                        <a:solidFill>
                          <a:schemeClr val="tx1"/>
                        </a:solidFill>
                        <a:latin typeface="Cambria Math" panose="02040503050406030204" pitchFamily="18" charset="0"/>
                      </a:rPr>
                      <m:t>=1, </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=4, </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2</m:t>
                        </m:r>
                      </m:e>
                    </m:d>
                    <m:r>
                      <a:rPr lang="en-US" altLang="zh-CN" sz="2400" b="0" i="1" smtClean="0">
                        <a:solidFill>
                          <a:schemeClr val="tx1"/>
                        </a:solidFill>
                        <a:latin typeface="Cambria Math" panose="02040503050406030204" pitchFamily="18" charset="0"/>
                      </a:rPr>
                      <m:t>=−3, </m:t>
                    </m:r>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3</m:t>
                        </m:r>
                      </m:e>
                    </m:d>
                    <m:r>
                      <a:rPr lang="en-US" altLang="zh-CN" sz="2400" b="0" i="1" smtClean="0">
                        <a:solidFill>
                          <a:schemeClr val="tx1"/>
                        </a:solidFill>
                        <a:latin typeface="Cambria Math" panose="02040503050406030204" pitchFamily="18" charset="0"/>
                      </a:rPr>
                      <m:t>=0</m:t>
                    </m:r>
                  </m:oMath>
                </a14:m>
                <a:endParaRPr lang="en-US" altLang="zh-CN" sz="2400" b="0" i="1" dirty="0" smtClean="0">
                  <a:solidFill>
                    <a:schemeClr val="tx1"/>
                  </a:solidFill>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r>
                      <a:rPr lang="en-US" altLang="zh-CN" sz="2400" b="0" i="1" smtClean="0">
                        <a:solidFill>
                          <a:schemeClr val="tx1"/>
                        </a:solidFill>
                        <a:latin typeface="Cambria Math" panose="02040503050406030204" pitchFamily="18" charset="0"/>
                      </a:rPr>
                      <m:t>𝑀</m:t>
                    </m:r>
                    <m:r>
                      <a:rPr lang="en-US" altLang="zh-CN" sz="2400" b="0" i="1" smtClean="0">
                        <a:solidFill>
                          <a:schemeClr val="tx1"/>
                        </a:solidFill>
                        <a:latin typeface="Cambria Math" panose="02040503050406030204" pitchFamily="18" charset="0"/>
                      </a:rPr>
                      <m:t>=4, </m:t>
                    </m:r>
                    <m:r>
                      <a:rPr lang="en-US" altLang="zh-CN" sz="2400" b="0" i="1" smtClean="0">
                        <a:solidFill>
                          <a:schemeClr val="tx1"/>
                        </a:solidFill>
                        <a:latin typeface="Cambria Math" panose="02040503050406030204" pitchFamily="18" charset="0"/>
                      </a:rPr>
                      <m:t>𝐽</m:t>
                    </m:r>
                    <m:r>
                      <a:rPr lang="en-US" altLang="zh-CN" sz="2400" b="0" i="1" smtClean="0">
                        <a:solidFill>
                          <a:schemeClr val="tx1"/>
                        </a:solidFill>
                        <a:latin typeface="Cambria Math" panose="02040503050406030204" pitchFamily="18" charset="0"/>
                      </a:rPr>
                      <m:t>=2,  </m:t>
                    </m:r>
                    <m:r>
                      <m:rPr>
                        <m:sty m:val="p"/>
                      </m:rPr>
                      <a:rPr lang="en-US" altLang="zh-CN" sz="2400" b="0" i="0" smtClean="0">
                        <a:solidFill>
                          <a:schemeClr val="tx1"/>
                        </a:solidFill>
                        <a:latin typeface="Cambria Math" panose="02040503050406030204" pitchFamily="18" charset="0"/>
                      </a:rPr>
                      <m:t>let</m:t>
                    </m:r>
                    <m:r>
                      <a:rPr lang="en-US" altLang="zh-CN" sz="2400" b="0" i="1" smtClean="0">
                        <a:solidFill>
                          <a:schemeClr val="tx1"/>
                        </a:solidFill>
                        <a:latin typeface="Cambria Math" panose="02040503050406030204" pitchFamily="18" charset="0"/>
                      </a:rPr>
                      <m:t> </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𝑗</m:t>
                        </m:r>
                      </m:e>
                      <m:sub>
                        <m:r>
                          <a:rPr lang="en-US" altLang="zh-CN" sz="2400" b="0" i="1" smtClean="0">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=0</m:t>
                    </m:r>
                  </m:oMath>
                </a14:m>
                <a:endParaRPr lang="en-US" altLang="zh-CN" sz="2400" b="0" i="1" dirty="0" smtClean="0">
                  <a:solidFill>
                    <a:schemeClr val="tx1"/>
                  </a:solidFill>
                  <a:latin typeface="Cambria Math" panose="02040503050406030204" pitchFamily="18" charset="0"/>
                </a:endParaRPr>
              </a:p>
              <a:p>
                <a:pPr marL="800100" lvl="1" indent="-342900">
                  <a:buFont typeface="Arial" panose="020B0604020202020204" pitchFamily="34" charset="0"/>
                  <a:buChar char="•"/>
                </a:pPr>
                <a:endParaRPr lang="en-US" altLang="zh-CN" sz="2400" b="0" i="1" dirty="0" smtClean="0">
                  <a:solidFill>
                    <a:schemeClr val="tx1"/>
                  </a:solidFill>
                  <a:latin typeface="Cambria Math" panose="02040503050406030204" pitchFamily="18" charset="0"/>
                </a:endParaRPr>
              </a:p>
              <a:p>
                <a:r>
                  <a:rPr lang="en-US" altLang="zh-CN" sz="2400" b="0" dirty="0" smtClean="0">
                    <a:solidFill>
                      <a:schemeClr val="tx1"/>
                    </a:solidFill>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𝜑</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0,0</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m:t>
                        </m:r>
                      </m:den>
                    </m:f>
                    <m:nary>
                      <m:naryPr>
                        <m:chr m:val="∑"/>
                        <m:supHide m:val="on"/>
                        <m:ctrlPr>
                          <a:rPr lang="en-US" altLang="zh-CN" sz="2400" b="0" i="1" smtClean="0">
                            <a:solidFill>
                              <a:schemeClr val="tx1"/>
                            </a:solidFill>
                            <a:latin typeface="Cambria Math" panose="02040503050406030204" pitchFamily="18" charset="0"/>
                          </a:rPr>
                        </m:ctrlPr>
                      </m:naryPr>
                      <m:sub>
                        <m:r>
                          <a:rPr lang="en-US" altLang="zh-CN" sz="2400" b="0" i="1" smtClean="0">
                            <a:solidFill>
                              <a:schemeClr val="tx1"/>
                            </a:solidFill>
                            <a:latin typeface="Cambria Math" panose="02040503050406030204" pitchFamily="18" charset="0"/>
                          </a:rPr>
                          <m:t>𝑥</m:t>
                        </m:r>
                      </m:sub>
                      <m:sup/>
                      <m:e>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𝜑</m:t>
                            </m:r>
                          </m:e>
                          <m:sub>
                            <m:r>
                              <a:rPr lang="en-US" altLang="zh-CN" sz="2400" b="0" i="1" smtClean="0">
                                <a:solidFill>
                                  <a:schemeClr val="tx1"/>
                                </a:solidFill>
                                <a:latin typeface="Cambria Math" panose="02040503050406030204" pitchFamily="18" charset="0"/>
                              </a:rPr>
                              <m:t>0,0</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𝑥</m:t>
                            </m:r>
                          </m:e>
                        </m:d>
                      </m:e>
                    </m:nary>
                  </m:oMath>
                </a14:m>
                <a:endParaRPr lang="en-US" altLang="zh-CN" sz="2400" b="0" i="1" dirty="0" smtClean="0">
                  <a:solidFill>
                    <a:schemeClr val="tx1"/>
                  </a:solidFill>
                  <a:latin typeface="Cambria Math" panose="02040503050406030204" pitchFamily="18" charset="0"/>
                </a:endParaRPr>
              </a:p>
              <a:p>
                <a:r>
                  <a:rPr lang="en-US" altLang="zh-CN" sz="2400" b="0" dirty="0" smtClean="0">
                    <a:solidFill>
                      <a:schemeClr val="tx1"/>
                    </a:solidFill>
                  </a:rPr>
                  <a:t>		</a:t>
                </a:r>
                <a14:m>
                  <m:oMath xmlns:m="http://schemas.openxmlformats.org/officeDocument/2006/math">
                    <m:r>
                      <a:rPr lang="en-US" altLang="zh-CN" sz="2400" b="0" i="1">
                        <a:solidFill>
                          <a:schemeClr val="tx1"/>
                        </a:solidFill>
                        <a:latin typeface="Cambria Math" panose="02040503050406030204" pitchFamily="18" charset="0"/>
                      </a:rPr>
                      <m:t>=</m:t>
                    </m:r>
                    <m:f>
                      <m:fPr>
                        <m:ctrlPr>
                          <a:rPr lang="en-US" altLang="zh-CN" sz="2400" b="0" i="1">
                            <a:solidFill>
                              <a:schemeClr val="tx1"/>
                            </a:solidFill>
                            <a:latin typeface="Cambria Math" panose="02040503050406030204" pitchFamily="18" charset="0"/>
                          </a:rPr>
                        </m:ctrlPr>
                      </m:fPr>
                      <m:num>
                        <m:r>
                          <a:rPr lang="en-US" altLang="zh-CN" sz="2400" b="0" i="1">
                            <a:solidFill>
                              <a:schemeClr val="tx1"/>
                            </a:solidFill>
                            <a:latin typeface="Cambria Math" panose="02040503050406030204" pitchFamily="18" charset="0"/>
                          </a:rPr>
                          <m:t>1</m:t>
                        </m:r>
                      </m:num>
                      <m:den>
                        <m:r>
                          <a:rPr lang="en-US" altLang="zh-CN" sz="2400" b="0" i="1">
                            <a:solidFill>
                              <a:schemeClr val="tx1"/>
                            </a:solidFill>
                            <a:latin typeface="Cambria Math" panose="02040503050406030204" pitchFamily="18" charset="0"/>
                          </a:rPr>
                          <m:t>2</m:t>
                        </m:r>
                      </m:den>
                    </m:f>
                    <m:d>
                      <m:dPr>
                        <m:begChr m:val="["/>
                        <m:endChr m:val="]"/>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1⋅1+4⋅1−3⋅1+0⋅</m:t>
                        </m:r>
                        <m:r>
                          <a:rPr lang="en-US" altLang="zh-CN" sz="2400" b="0" i="1" smtClean="0">
                            <a:solidFill>
                              <a:schemeClr val="tx1"/>
                            </a:solidFill>
                            <a:latin typeface="Cambria Math" panose="02040503050406030204" pitchFamily="18" charset="0"/>
                          </a:rPr>
                          <m:t>1</m:t>
                        </m:r>
                      </m:e>
                    </m:d>
                    <m:r>
                      <a:rPr lang="en-US" altLang="zh-CN" sz="2400" b="0" i="1">
                        <a:solidFill>
                          <a:schemeClr val="tx1"/>
                        </a:solidFill>
                        <a:latin typeface="Cambria Math" panose="02040503050406030204" pitchFamily="18" charset="0"/>
                      </a:rPr>
                      <m:t>=4</m:t>
                    </m:r>
                  </m:oMath>
                </a14:m>
                <a:endParaRPr lang="en-US" altLang="zh-CN" sz="2400" b="0" i="1" dirty="0" smtClean="0">
                  <a:solidFill>
                    <a:schemeClr val="tx1"/>
                  </a:solidFill>
                  <a:latin typeface="Cambria Math" panose="02040503050406030204" pitchFamily="18" charset="0"/>
                </a:endParaRPr>
              </a:p>
              <a:p>
                <a:r>
                  <a:rPr lang="en-US" altLang="zh-CN" sz="2400" b="0" dirty="0" smtClean="0">
                    <a:solidFill>
                      <a:schemeClr val="tx1"/>
                    </a:solidFill>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𝜓</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0,0</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m:t>
                        </m:r>
                      </m:den>
                    </m:f>
                    <m:r>
                      <a:rPr lang="en-US" altLang="zh-CN" sz="2400" b="0" i="1" smtClean="0">
                        <a:solidFill>
                          <a:schemeClr val="tx1"/>
                        </a:solidFill>
                        <a:latin typeface="Cambria Math" panose="02040503050406030204" pitchFamily="18" charset="0"/>
                      </a:rPr>
                      <m:t>[1⋅1+4⋅1−3⋅(−1)+0⋅</m:t>
                    </m:r>
                    <m:d>
                      <m:dPr>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−1</m:t>
                        </m:r>
                      </m:e>
                    </m:d>
                    <m:r>
                      <a:rPr lang="en-US" altLang="zh-CN" sz="2400" b="0" i="1" smtClean="0">
                        <a:solidFill>
                          <a:schemeClr val="tx1"/>
                        </a:solidFill>
                        <a:latin typeface="Cambria Math" panose="02040503050406030204" pitchFamily="18" charset="0"/>
                      </a:rPr>
                      <m:t>]</m:t>
                    </m:r>
                  </m:oMath>
                </a14:m>
                <a:r>
                  <a:rPr lang="en-US" altLang="zh-CN" sz="2400" b="0" dirty="0" smtClean="0">
                    <a:solidFill>
                      <a:schemeClr val="tx1"/>
                    </a:solidFill>
                  </a:rPr>
                  <a:t>=4</a:t>
                </a:r>
              </a:p>
              <a:p>
                <a:r>
                  <a:rPr lang="en-US" altLang="zh-CN" sz="2400" b="0" dirty="0">
                    <a:solidFill>
                      <a:schemeClr val="tx1"/>
                    </a:solidFill>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𝜓</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1,0</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m:t>
                        </m:r>
                      </m:den>
                    </m:f>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+4⋅</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e>
                        </m:d>
                        <m:r>
                          <a:rPr lang="en-US" altLang="zh-CN" sz="2400" b="0" i="1" smtClean="0">
                            <a:solidFill>
                              <a:schemeClr val="tx1"/>
                            </a:solidFill>
                            <a:latin typeface="Cambria Math" panose="02040503050406030204" pitchFamily="18" charset="0"/>
                          </a:rPr>
                          <m:t>−3⋅0+0⋅0</m:t>
                        </m:r>
                      </m:e>
                    </m:d>
                    <m:r>
                      <a:rPr lang="en-US" altLang="zh-CN" sz="2400" b="0" i="1" smtClean="0">
                        <a:solidFill>
                          <a:schemeClr val="tx1"/>
                        </a:solidFill>
                        <a:latin typeface="Cambria Math" panose="02040503050406030204" pitchFamily="18" charset="0"/>
                      </a:rPr>
                      <m:t>=−1.5</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oMath>
                </a14:m>
                <a:endParaRPr lang="en-US" altLang="zh-CN" sz="2400" b="0" dirty="0" smtClean="0">
                  <a:solidFill>
                    <a:schemeClr val="tx1"/>
                  </a:solidFill>
                </a:endParaRPr>
              </a:p>
              <a:p>
                <a:r>
                  <a:rPr lang="en-US" altLang="zh-CN" sz="2400" b="0" dirty="0" smtClean="0">
                    <a:solidFill>
                      <a:schemeClr val="tx1"/>
                    </a:solidFill>
                  </a:rPr>
                  <a:t>	</a:t>
                </a:r>
                <a14:m>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𝜓</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1,0</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m:t>
                        </m:r>
                      </m:den>
                    </m:f>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1⋅0+4⋅0−3⋅</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+0⋅(−</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m:t>
                        </m:r>
                      </m:e>
                    </m:d>
                    <m:r>
                      <a:rPr lang="en-US" altLang="zh-CN" sz="2400" b="0" i="1" smtClean="0">
                        <a:solidFill>
                          <a:schemeClr val="tx1"/>
                        </a:solidFill>
                        <a:latin typeface="Cambria Math" panose="02040503050406030204" pitchFamily="18" charset="0"/>
                      </a:rPr>
                      <m:t>=−1.5</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oMath>
                </a14:m>
                <a:endParaRPr lang="zh-CN" altLang="en-US" sz="2400" b="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95536" y="1471729"/>
                <a:ext cx="8675965" cy="3808094"/>
              </a:xfrm>
              <a:prstGeom prst="rect">
                <a:avLst/>
              </a:prstGeom>
              <a:blipFill rotWithShape="0">
                <a:blip r:embed="rId2"/>
                <a:stretch>
                  <a:fillRect l="-984" t="-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718637" y="5481228"/>
                <a:ext cx="68540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𝑓</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0</m:t>
                          </m:r>
                        </m:e>
                      </m:d>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2</m:t>
                          </m:r>
                        </m:den>
                      </m:f>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1⋅1+4⋅1−1.5</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−1.5</m:t>
                          </m:r>
                          <m:rad>
                            <m:radPr>
                              <m:degHide m:val="on"/>
                              <m:ctrlPr>
                                <a:rPr lang="en-US" altLang="zh-CN" sz="2400" b="0" i="1" smtClean="0">
                                  <a:solidFill>
                                    <a:schemeClr val="tx1"/>
                                  </a:solidFill>
                                  <a:latin typeface="Cambria Math" panose="02040503050406030204" pitchFamily="18" charset="0"/>
                                </a:rPr>
                              </m:ctrlPr>
                            </m:radPr>
                            <m:deg/>
                            <m:e>
                              <m:r>
                                <a:rPr lang="en-US" altLang="zh-CN" sz="2400" b="0" i="1" smtClean="0">
                                  <a:solidFill>
                                    <a:schemeClr val="tx1"/>
                                  </a:solidFill>
                                  <a:latin typeface="Cambria Math" panose="02040503050406030204" pitchFamily="18" charset="0"/>
                                </a:rPr>
                                <m:t>2</m:t>
                              </m:r>
                            </m:e>
                          </m:rad>
                          <m:r>
                            <a:rPr lang="en-US" altLang="zh-CN" sz="2400" b="0" i="1" smtClean="0">
                              <a:solidFill>
                                <a:schemeClr val="tx1"/>
                              </a:solidFill>
                              <a:latin typeface="Cambria Math" panose="02040503050406030204" pitchFamily="18" charset="0"/>
                            </a:rPr>
                            <m:t>⋅0</m:t>
                          </m:r>
                        </m:e>
                      </m:d>
                      <m:r>
                        <a:rPr lang="en-US" altLang="zh-CN" sz="2400" b="0" i="1" smtClean="0">
                          <a:solidFill>
                            <a:schemeClr val="tx1"/>
                          </a:solidFill>
                          <a:latin typeface="Cambria Math" panose="02040503050406030204" pitchFamily="18" charset="0"/>
                        </a:rPr>
                        <m:t>=1</m:t>
                      </m:r>
                    </m:oMath>
                  </m:oMathPara>
                </a14:m>
                <a:endParaRPr lang="zh-CN" altLang="en-US" sz="2400" b="0" i="1"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718637" y="5481228"/>
                <a:ext cx="6854056" cy="69147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823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624228" y="2301774"/>
            <a:ext cx="2232248" cy="224676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7.16</a:t>
            </a:r>
          </a:p>
          <a:p>
            <a:r>
              <a:rPr lang="en-US" altLang="zh-CN" sz="2000" b="0" dirty="0" smtClean="0">
                <a:solidFill>
                  <a:schemeClr val="tx1"/>
                </a:solidFill>
                <a:latin typeface="Times New Roman" panose="02020603050405020304" pitchFamily="18" charset="0"/>
                <a:cs typeface="Times New Roman" panose="02020603050405020304" pitchFamily="18" charset="0"/>
              </a:rPr>
              <a:t>The continuous wavelet transform (c and d) and Fourier spectrum (b) of a continuous 1-D function (a).</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997154" y="612278"/>
            <a:ext cx="8146846" cy="523220"/>
          </a:xfrm>
          <a:prstGeom prst="rect">
            <a:avLst/>
          </a:prstGeom>
          <a:noFill/>
        </p:spPr>
        <p:txBody>
          <a:bodyPr wrap="none" rtlCol="0">
            <a:spAutoFit/>
          </a:bodyPr>
          <a:lstStyle/>
          <a:p>
            <a:r>
              <a:rPr lang="en-US" altLang="zh-CN" sz="2800" dirty="0" smtClean="0">
                <a:latin typeface="Arial Black" panose="020B0A04020102020204" pitchFamily="34" charset="0"/>
              </a:rPr>
              <a:t>7.3.3 The Continuous Wavelet Transform</a:t>
            </a:r>
            <a:endParaRPr lang="zh-CN" altLang="en-US" dirty="0">
              <a:latin typeface="Arial Black" panose="020B0A04020102020204" pitchFamily="34" charset="0"/>
            </a:endParaRP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921"/>
          <a:stretch/>
        </p:blipFill>
        <p:spPr bwMode="auto">
          <a:xfrm>
            <a:off x="539552" y="1088740"/>
            <a:ext cx="5940660" cy="5728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72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1450040" y="612278"/>
            <a:ext cx="6423938" cy="523220"/>
          </a:xfrm>
          <a:prstGeom prst="rect">
            <a:avLst/>
          </a:prstGeom>
          <a:noFill/>
        </p:spPr>
        <p:txBody>
          <a:bodyPr wrap="none" rtlCol="0">
            <a:spAutoFit/>
          </a:bodyPr>
          <a:lstStyle/>
          <a:p>
            <a:r>
              <a:rPr lang="en-US" altLang="zh-CN" sz="2800" dirty="0" smtClean="0">
                <a:latin typeface="Arial Black" panose="020B0A04020102020204" pitchFamily="34" charset="0"/>
              </a:rPr>
              <a:t>7.4 The </a:t>
            </a:r>
            <a:r>
              <a:rPr lang="en-US" altLang="zh-CN" sz="2800" dirty="0">
                <a:latin typeface="Arial Black" panose="020B0A04020102020204" pitchFamily="34" charset="0"/>
              </a:rPr>
              <a:t>Fast Wavelet </a:t>
            </a:r>
            <a:r>
              <a:rPr lang="en-US" altLang="zh-CN" sz="2800" dirty="0" smtClean="0">
                <a:latin typeface="Arial Black" panose="020B0A04020102020204" pitchFamily="34" charset="0"/>
              </a:rPr>
              <a:t>Transform</a:t>
            </a:r>
            <a:endParaRPr lang="zh-CN" altLang="en-US"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63030" y="1517541"/>
                <a:ext cx="5778248" cy="12567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𝜓</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𝑗</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e>
                      </m:d>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h</m:t>
                          </m:r>
                        </m:e>
                        <m:sub>
                          <m:r>
                            <a:rPr lang="en-US" altLang="zh-CN" sz="2400" b="0" i="1" smtClean="0">
                              <a:solidFill>
                                <a:schemeClr val="tx1"/>
                              </a:solidFill>
                              <a:latin typeface="Cambria Math" panose="02040503050406030204" pitchFamily="18" charset="0"/>
                            </a:rPr>
                            <m:t>𝜓</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𝑛</m:t>
                          </m:r>
                        </m:e>
                      </m:d>
                      <m:r>
                        <a:rPr lang="en-US" altLang="zh-CN" sz="2400" b="0" i="1" smtClean="0">
                          <a:solidFill>
                            <a:schemeClr val="tx1"/>
                          </a:solidFill>
                          <a:latin typeface="Cambria Math" panose="02040503050406030204" pitchFamily="18" charset="0"/>
                        </a:rPr>
                        <m:t>∗</m:t>
                      </m:r>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𝜑</m:t>
                          </m:r>
                        </m:sub>
                      </m:sSub>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𝑗</m:t>
                          </m:r>
                          <m:r>
                            <a:rPr lang="en-US" altLang="zh-CN" sz="2400" b="0" i="1" smtClean="0">
                              <a:solidFill>
                                <a:schemeClr val="tx1"/>
                              </a:solidFill>
                              <a:latin typeface="Cambria Math" panose="02040503050406030204" pitchFamily="18" charset="0"/>
                            </a:rPr>
                            <m:t>+1,</m:t>
                          </m:r>
                          <m:r>
                            <a:rPr lang="en-US" altLang="zh-CN" sz="2400" b="0" i="1" smtClean="0">
                              <a:solidFill>
                                <a:schemeClr val="tx1"/>
                              </a:solidFill>
                              <a:latin typeface="Cambria Math" panose="02040503050406030204" pitchFamily="18" charset="0"/>
                            </a:rPr>
                            <m:t>𝑛</m:t>
                          </m:r>
                        </m:e>
                      </m:d>
                      <m:sSub>
                        <m:sSubPr>
                          <m:ctrlPr>
                            <a:rPr lang="en-US" altLang="zh-CN" sz="2400" b="0" i="1" smtClean="0">
                              <a:solidFill>
                                <a:schemeClr val="tx1"/>
                              </a:solidFill>
                              <a:latin typeface="Cambria Math" panose="02040503050406030204" pitchFamily="18" charset="0"/>
                            </a:rPr>
                          </m:ctrlPr>
                        </m:sSubPr>
                        <m:e>
                          <m:d>
                            <m:dPr>
                              <m:begChr m:val=""/>
                              <m:endChr m:val="|"/>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e>
                          </m:d>
                        </m:e>
                        <m:sub>
                          <m:r>
                            <a:rPr lang="en-US" altLang="zh-CN" sz="2400" b="0" i="1" smtClean="0">
                              <a:solidFill>
                                <a:schemeClr val="tx1"/>
                              </a:solidFill>
                              <a:latin typeface="Cambria Math" panose="02040503050406030204" pitchFamily="18" charset="0"/>
                            </a:rPr>
                            <m:t>𝑛</m:t>
                          </m:r>
                          <m:r>
                            <a:rPr lang="en-US" altLang="zh-CN" sz="2400" b="0" i="1" smtClean="0">
                              <a:solidFill>
                                <a:schemeClr val="tx1"/>
                              </a:solidFill>
                              <a:latin typeface="Cambria Math" panose="02040503050406030204" pitchFamily="18" charset="0"/>
                            </a:rPr>
                            <m:t>=2</m:t>
                          </m:r>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   </m:t>
                          </m:r>
                          <m:r>
                            <a:rPr lang="en-US" altLang="zh-CN" sz="2400" b="0" i="1" smtClean="0">
                              <a:solidFill>
                                <a:schemeClr val="tx1"/>
                              </a:solidFill>
                              <a:latin typeface="Cambria Math" panose="02040503050406030204" pitchFamily="18" charset="0"/>
                            </a:rPr>
                            <m:t>𝑘</m:t>
                          </m:r>
                          <m:r>
                            <a:rPr lang="en-US" altLang="zh-CN" sz="2400" b="0" i="1" smtClean="0">
                              <a:solidFill>
                                <a:schemeClr val="tx1"/>
                              </a:solidFill>
                              <a:latin typeface="Cambria Math" panose="02040503050406030204" pitchFamily="18" charset="0"/>
                            </a:rPr>
                            <m:t>≥0</m:t>
                          </m:r>
                        </m:sub>
                      </m:sSub>
                    </m:oMath>
                  </m:oMathPara>
                </a14:m>
                <a:endParaRPr lang="en-US" altLang="zh-CN" sz="2400" b="0" dirty="0" smtClean="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𝑊</m:t>
                          </m:r>
                        </m:e>
                        <m:sub>
                          <m:r>
                            <a:rPr lang="en-US" altLang="zh-CN" sz="2400" b="0" i="1" smtClean="0">
                              <a:solidFill>
                                <a:schemeClr val="tx1"/>
                              </a:solidFill>
                              <a:latin typeface="Cambria Math" panose="02040503050406030204" pitchFamily="18" charset="0"/>
                            </a:rPr>
                            <m:t>𝜑</m:t>
                          </m:r>
                        </m:sub>
                      </m:sSub>
                      <m:d>
                        <m:dPr>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𝑗</m:t>
                          </m:r>
                          <m:r>
                            <a:rPr lang="en-US" altLang="zh-CN" sz="2400" b="0" i="1">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𝑘</m:t>
                          </m:r>
                        </m:e>
                      </m:d>
                      <m:r>
                        <a:rPr lang="en-US" altLang="zh-CN" sz="2400" b="0" i="1">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h</m:t>
                          </m:r>
                        </m:e>
                        <m:sub>
                          <m:r>
                            <a:rPr lang="en-US" altLang="zh-CN" sz="2400" b="0" i="1">
                              <a:solidFill>
                                <a:schemeClr val="tx1"/>
                              </a:solidFill>
                              <a:latin typeface="Cambria Math" panose="02040503050406030204" pitchFamily="18" charset="0"/>
                            </a:rPr>
                            <m:t>𝜑</m:t>
                          </m:r>
                        </m:sub>
                      </m:sSub>
                      <m:d>
                        <m:dPr>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m:t>
                          </m:r>
                          <m:r>
                            <a:rPr lang="en-US" altLang="zh-CN" sz="2400" b="0" i="1">
                              <a:solidFill>
                                <a:schemeClr val="tx1"/>
                              </a:solidFill>
                              <a:latin typeface="Cambria Math" panose="02040503050406030204" pitchFamily="18" charset="0"/>
                            </a:rPr>
                            <m:t>𝑛</m:t>
                          </m:r>
                        </m:e>
                      </m:d>
                      <m:r>
                        <a:rPr lang="en-US" altLang="zh-CN" sz="2400" b="0" i="1">
                          <a:solidFill>
                            <a:schemeClr val="tx1"/>
                          </a:solidFill>
                          <a:latin typeface="Cambria Math" panose="02040503050406030204" pitchFamily="18" charset="0"/>
                        </a:rPr>
                        <m:t>∗</m:t>
                      </m:r>
                      <m:sSub>
                        <m:sSubPr>
                          <m:ctrlPr>
                            <a:rPr lang="en-US" altLang="zh-CN" sz="2400" b="0" i="1">
                              <a:solidFill>
                                <a:schemeClr val="tx1"/>
                              </a:solidFill>
                              <a:latin typeface="Cambria Math" panose="02040503050406030204" pitchFamily="18" charset="0"/>
                            </a:rPr>
                          </m:ctrlPr>
                        </m:sSubPr>
                        <m:e>
                          <m:r>
                            <a:rPr lang="en-US" altLang="zh-CN" sz="2400" b="0" i="1">
                              <a:solidFill>
                                <a:schemeClr val="tx1"/>
                              </a:solidFill>
                              <a:latin typeface="Cambria Math" panose="02040503050406030204" pitchFamily="18" charset="0"/>
                            </a:rPr>
                            <m:t>𝑊</m:t>
                          </m:r>
                        </m:e>
                        <m:sub>
                          <m:r>
                            <a:rPr lang="en-US" altLang="zh-CN" sz="2400" b="0" i="1">
                              <a:solidFill>
                                <a:schemeClr val="tx1"/>
                              </a:solidFill>
                              <a:latin typeface="Cambria Math" panose="02040503050406030204" pitchFamily="18" charset="0"/>
                            </a:rPr>
                            <m:t>𝜑</m:t>
                          </m:r>
                        </m:sub>
                      </m:sSub>
                      <m:d>
                        <m:dPr>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𝑗</m:t>
                          </m:r>
                          <m:r>
                            <a:rPr lang="en-US" altLang="zh-CN" sz="2400" b="0" i="1">
                              <a:solidFill>
                                <a:schemeClr val="tx1"/>
                              </a:solidFill>
                              <a:latin typeface="Cambria Math" panose="02040503050406030204" pitchFamily="18" charset="0"/>
                            </a:rPr>
                            <m:t>+1,</m:t>
                          </m:r>
                          <m:r>
                            <a:rPr lang="en-US" altLang="zh-CN" sz="2400" b="0" i="1">
                              <a:solidFill>
                                <a:schemeClr val="tx1"/>
                              </a:solidFill>
                              <a:latin typeface="Cambria Math" panose="02040503050406030204" pitchFamily="18" charset="0"/>
                            </a:rPr>
                            <m:t>𝑛</m:t>
                          </m:r>
                        </m:e>
                      </m:d>
                      <m:sSub>
                        <m:sSubPr>
                          <m:ctrlPr>
                            <a:rPr lang="en-US" altLang="zh-CN" sz="2400" b="0" i="1">
                              <a:solidFill>
                                <a:schemeClr val="tx1"/>
                              </a:solidFill>
                              <a:latin typeface="Cambria Math" panose="02040503050406030204" pitchFamily="18" charset="0"/>
                            </a:rPr>
                          </m:ctrlPr>
                        </m:sSubPr>
                        <m:e>
                          <m:d>
                            <m:dPr>
                              <m:begChr m:val=""/>
                              <m:endChr m:val="|"/>
                              <m:ctrlPr>
                                <a:rPr lang="en-US" altLang="zh-CN" sz="2400" b="0" i="1">
                                  <a:solidFill>
                                    <a:schemeClr val="tx1"/>
                                  </a:solidFill>
                                  <a:latin typeface="Cambria Math" panose="02040503050406030204" pitchFamily="18" charset="0"/>
                                </a:rPr>
                              </m:ctrlPr>
                            </m:dPr>
                            <m:e>
                              <m:r>
                                <a:rPr lang="en-US" altLang="zh-CN" sz="2400" b="0" i="1">
                                  <a:solidFill>
                                    <a:schemeClr val="tx1"/>
                                  </a:solidFill>
                                  <a:latin typeface="Cambria Math" panose="02040503050406030204" pitchFamily="18" charset="0"/>
                                </a:rPr>
                                <m:t>​</m:t>
                              </m:r>
                            </m:e>
                          </m:d>
                        </m:e>
                        <m:sub>
                          <m:r>
                            <a:rPr lang="en-US" altLang="zh-CN" sz="2400" b="0" i="1">
                              <a:solidFill>
                                <a:schemeClr val="tx1"/>
                              </a:solidFill>
                              <a:latin typeface="Cambria Math" panose="02040503050406030204" pitchFamily="18" charset="0"/>
                            </a:rPr>
                            <m:t>𝑛</m:t>
                          </m:r>
                          <m:r>
                            <a:rPr lang="en-US" altLang="zh-CN" sz="2400" b="0" i="1">
                              <a:solidFill>
                                <a:schemeClr val="tx1"/>
                              </a:solidFill>
                              <a:latin typeface="Cambria Math" panose="02040503050406030204" pitchFamily="18" charset="0"/>
                            </a:rPr>
                            <m:t>=2</m:t>
                          </m:r>
                          <m:r>
                            <a:rPr lang="en-US" altLang="zh-CN" sz="2400" b="0" i="1">
                              <a:solidFill>
                                <a:schemeClr val="tx1"/>
                              </a:solidFill>
                              <a:latin typeface="Cambria Math" panose="02040503050406030204" pitchFamily="18" charset="0"/>
                            </a:rPr>
                            <m:t>𝑘</m:t>
                          </m:r>
                          <m:r>
                            <a:rPr lang="en-US" altLang="zh-CN" sz="2400" b="0" i="1">
                              <a:solidFill>
                                <a:schemeClr val="tx1"/>
                              </a:solidFill>
                              <a:latin typeface="Cambria Math" panose="02040503050406030204" pitchFamily="18" charset="0"/>
                            </a:rPr>
                            <m:t>,   </m:t>
                          </m:r>
                          <m:r>
                            <a:rPr lang="en-US" altLang="zh-CN" sz="2400" b="0" i="1">
                              <a:solidFill>
                                <a:schemeClr val="tx1"/>
                              </a:solidFill>
                              <a:latin typeface="Cambria Math" panose="02040503050406030204" pitchFamily="18" charset="0"/>
                            </a:rPr>
                            <m:t>𝑘</m:t>
                          </m:r>
                          <m:r>
                            <a:rPr lang="en-US" altLang="zh-CN" sz="2400" b="0" i="1">
                              <a:solidFill>
                                <a:schemeClr val="tx1"/>
                              </a:solidFill>
                              <a:latin typeface="Cambria Math" panose="02040503050406030204" pitchFamily="18" charset="0"/>
                            </a:rPr>
                            <m:t>≥0</m:t>
                          </m:r>
                        </m:sub>
                      </m:sSub>
                    </m:oMath>
                  </m:oMathPara>
                </a14:m>
                <a:endParaRPr lang="zh-CN" altLang="en-US" sz="2400" b="0" dirty="0">
                  <a:solidFill>
                    <a:schemeClr val="tx1"/>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663030" y="1517541"/>
                <a:ext cx="5778248" cy="1256754"/>
              </a:xfrm>
              <a:prstGeom prst="rect">
                <a:avLst/>
              </a:prstGeom>
              <a:blipFill rotWithShape="0">
                <a:blip r:embed="rId2"/>
                <a:stretch>
                  <a:fillRect/>
                </a:stretch>
              </a:blipFill>
            </p:spPr>
            <p:txBody>
              <a:bodyPr/>
              <a:lstStyle/>
              <a:p>
                <a:r>
                  <a:rPr lang="zh-CN" altLang="en-US">
                    <a:noFill/>
                  </a:rPr>
                  <a:t> </a:t>
                </a:r>
              </a:p>
            </p:txBody>
          </p:sp>
        </mc:Fallback>
      </mc:AlternateContent>
      <p:sp>
        <p:nvSpPr>
          <p:cNvPr id="10" name="文本框 9"/>
          <p:cNvSpPr txBox="1"/>
          <p:nvPr/>
        </p:nvSpPr>
        <p:spPr>
          <a:xfrm>
            <a:off x="6660232" y="3429000"/>
            <a:ext cx="2052228"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7.17</a:t>
            </a:r>
          </a:p>
          <a:p>
            <a:r>
              <a:rPr lang="en-US" altLang="zh-CN" sz="2000" b="0" dirty="0" smtClean="0">
                <a:solidFill>
                  <a:schemeClr val="tx1"/>
                </a:solidFill>
                <a:latin typeface="Times New Roman" panose="02020603050405020304" pitchFamily="18" charset="0"/>
                <a:cs typeface="Times New Roman" panose="02020603050405020304" pitchFamily="18" charset="0"/>
              </a:rPr>
              <a:t>An FWT analysis bank</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1308"/>
          <a:stretch/>
        </p:blipFill>
        <p:spPr bwMode="auto">
          <a:xfrm>
            <a:off x="575556" y="3156338"/>
            <a:ext cx="5935067" cy="241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692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0703"/>
          <a:stretch/>
        </p:blipFill>
        <p:spPr bwMode="auto">
          <a:xfrm>
            <a:off x="575556" y="1304764"/>
            <a:ext cx="6914954" cy="52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480212" y="3920420"/>
            <a:ext cx="2483768" cy="193899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7.18</a:t>
            </a:r>
          </a:p>
          <a:p>
            <a:r>
              <a:rPr lang="en-US" altLang="zh-CN" sz="2000" b="0" dirty="0" smtClean="0">
                <a:solidFill>
                  <a:schemeClr val="tx1"/>
                </a:solidFill>
                <a:latin typeface="Times New Roman" panose="02020603050405020304" pitchFamily="18" charset="0"/>
                <a:cs typeface="Times New Roman" panose="02020603050405020304" pitchFamily="18" charset="0"/>
              </a:rPr>
              <a:t>(a) A two-stage or two-scale FWT analysis bank and (b) its frequency splitting characteristics.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450040" y="612278"/>
            <a:ext cx="6423938" cy="523220"/>
          </a:xfrm>
          <a:prstGeom prst="rect">
            <a:avLst/>
          </a:prstGeom>
          <a:noFill/>
        </p:spPr>
        <p:txBody>
          <a:bodyPr wrap="none" rtlCol="0">
            <a:spAutoFit/>
          </a:bodyPr>
          <a:lstStyle/>
          <a:p>
            <a:r>
              <a:rPr lang="en-US" altLang="zh-CN" sz="2800" dirty="0" smtClean="0">
                <a:latin typeface="Arial Black" panose="020B0A04020102020204" pitchFamily="34" charset="0"/>
              </a:rPr>
              <a:t>7.4 The </a:t>
            </a:r>
            <a:r>
              <a:rPr lang="en-US" altLang="zh-CN" sz="2800" dirty="0">
                <a:latin typeface="Arial Black" panose="020B0A04020102020204" pitchFamily="34" charset="0"/>
              </a:rPr>
              <a:t>Fast Wavelet </a:t>
            </a:r>
            <a:r>
              <a:rPr lang="en-US" altLang="zh-CN" sz="2800" dirty="0" smtClean="0">
                <a:latin typeface="Arial Black" panose="020B0A04020102020204" pitchFamily="34" charset="0"/>
              </a:rPr>
              <a:t>Transform</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847793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3131"/>
          <a:stretch/>
        </p:blipFill>
        <p:spPr bwMode="auto">
          <a:xfrm>
            <a:off x="871667" y="2893689"/>
            <a:ext cx="7360974" cy="3219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mc:AlternateContent xmlns:mc="http://schemas.openxmlformats.org/markup-compatibility/2006" xmlns:a14="http://schemas.microsoft.com/office/drawing/2010/main">
        <mc:Choice Requires="a14">
          <p:sp>
            <p:nvSpPr>
              <p:cNvPr id="4" name="文本框 3"/>
              <p:cNvSpPr txBox="1"/>
              <p:nvPr/>
            </p:nvSpPr>
            <p:spPr>
              <a:xfrm>
                <a:off x="1239786" y="1135498"/>
                <a:ext cx="6624736" cy="1800621"/>
              </a:xfrm>
              <a:prstGeom prst="rect">
                <a:avLst/>
              </a:prstGeom>
              <a:noFill/>
            </p:spPr>
            <p:txBody>
              <a:bodyPr wrap="square" lIns="0" tIns="0" rIns="0" bIns="0" rtlCol="0">
                <a:spAutoFit/>
              </a:bodyPr>
              <a:lstStyle/>
              <a:p>
                <a:pPr algn="ctr"/>
                <a:r>
                  <a:rPr lang="en-US" altLang="zh-CN" sz="2000" dirty="0" smtClean="0">
                    <a:solidFill>
                      <a:srgbClr val="FFC000"/>
                    </a:solidFill>
                    <a:latin typeface="Cambria Math" panose="02040503050406030204" pitchFamily="18" charset="0"/>
                  </a:rPr>
                  <a:t>Scaling vector                          Wavelet vector</a:t>
                </a:r>
              </a:p>
              <a:p>
                <a:pPr/>
                <a14:m>
                  <m:oMathPara xmlns:m="http://schemas.openxmlformats.org/officeDocument/2006/math">
                    <m:oMathParaPr>
                      <m:jc m:val="centerGroup"/>
                    </m:oMathParaPr>
                    <m:oMath xmlns:m="http://schemas.openxmlformats.org/officeDocument/2006/math">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h</m:t>
                          </m:r>
                        </m:e>
                        <m:sub>
                          <m:r>
                            <a:rPr lang="en-US" altLang="zh-CN" sz="1800" b="0" i="1" smtClean="0">
                              <a:solidFill>
                                <a:schemeClr val="tx1"/>
                              </a:solidFill>
                              <a:latin typeface="Cambria Math" panose="02040503050406030204" pitchFamily="18" charset="0"/>
                            </a:rPr>
                            <m:t>𝜑</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𝑛</m:t>
                          </m:r>
                        </m:e>
                      </m:d>
                      <m:r>
                        <a:rPr lang="en-US" altLang="zh-CN" sz="1800" b="0" i="1" smtClean="0">
                          <a:solidFill>
                            <a:schemeClr val="tx1"/>
                          </a:solidFill>
                          <a:latin typeface="Cambria Math" panose="02040503050406030204" pitchFamily="18" charset="0"/>
                        </a:rPr>
                        <m:t>=</m:t>
                      </m:r>
                      <m:d>
                        <m:dPr>
                          <m:begChr m:val="{"/>
                          <m:endChr m:val=""/>
                          <m:ctrlPr>
                            <a:rPr lang="en-US" altLang="zh-CN" sz="1800" b="0" i="1" smtClean="0">
                              <a:solidFill>
                                <a:schemeClr val="tx1"/>
                              </a:solidFill>
                              <a:latin typeface="Cambria Math" panose="02040503050406030204" pitchFamily="18" charset="0"/>
                            </a:rPr>
                          </m:ctrlPr>
                        </m:dPr>
                        <m:e>
                          <m:eqArr>
                            <m:eqArrPr>
                              <m:ctrlPr>
                                <a:rPr lang="en-US" altLang="zh-CN" sz="1800" b="0" i="1" smtClean="0">
                                  <a:solidFill>
                                    <a:schemeClr val="tx1"/>
                                  </a:solidFill>
                                  <a:latin typeface="Cambria Math" panose="02040503050406030204" pitchFamily="18" charset="0"/>
                                </a:rPr>
                              </m:ctrlPr>
                            </m:eqArrPr>
                            <m:e>
                              <m:f>
                                <m:fPr>
                                  <m:ctrlPr>
                                    <a:rPr lang="en-US" altLang="zh-CN" sz="1800" b="0" i="1">
                                      <a:solidFill>
                                        <a:schemeClr val="tx1"/>
                                      </a:solidFill>
                                      <a:latin typeface="Cambria Math" panose="02040503050406030204" pitchFamily="18" charset="0"/>
                                    </a:rPr>
                                  </m:ctrlPr>
                                </m:fPr>
                                <m:num>
                                  <m:r>
                                    <a:rPr lang="en-US" altLang="zh-CN" sz="1800" b="0" i="1">
                                      <a:solidFill>
                                        <a:schemeClr val="tx1"/>
                                      </a:solidFill>
                                      <a:latin typeface="Cambria Math" panose="02040503050406030204" pitchFamily="18" charset="0"/>
                                    </a:rPr>
                                    <m:t>1</m:t>
                                  </m:r>
                                </m:num>
                                <m:den>
                                  <m:rad>
                                    <m:radPr>
                                      <m:degHide m:val="on"/>
                                      <m:ctrlPr>
                                        <a:rPr lang="en-US" altLang="zh-CN" sz="1800" b="0" i="1">
                                          <a:solidFill>
                                            <a:schemeClr val="tx1"/>
                                          </a:solidFill>
                                          <a:latin typeface="Cambria Math" panose="02040503050406030204" pitchFamily="18" charset="0"/>
                                        </a:rPr>
                                      </m:ctrlPr>
                                    </m:radPr>
                                    <m:deg/>
                                    <m:e>
                                      <m:r>
                                        <a:rPr lang="en-US" altLang="zh-CN" sz="1800" b="0" i="1">
                                          <a:solidFill>
                                            <a:schemeClr val="tx1"/>
                                          </a:solidFill>
                                          <a:latin typeface="Cambria Math" panose="02040503050406030204" pitchFamily="18" charset="0"/>
                                        </a:rPr>
                                        <m:t>2</m:t>
                                      </m:r>
                                    </m:e>
                                  </m:rad>
                                </m:den>
                              </m:f>
                              <m:r>
                                <a:rPr lang="en-US" altLang="zh-CN" sz="1800" b="0" i="1">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    </m:t>
                              </m:r>
                              <m:r>
                                <a:rPr lang="en-US" altLang="zh-CN" sz="1800" b="0" i="1" smtClean="0">
                                  <a:solidFill>
                                    <a:schemeClr val="tx1"/>
                                  </a:solidFill>
                                  <a:latin typeface="Cambria Math" panose="02040503050406030204" pitchFamily="18" charset="0"/>
                                </a:rPr>
                                <m:t>𝑛</m:t>
                              </m:r>
                              <m:r>
                                <a:rPr lang="en-US" altLang="zh-CN" sz="1800" b="0" i="1" smtClean="0">
                                  <a:solidFill>
                                    <a:schemeClr val="tx1"/>
                                  </a:solidFill>
                                  <a:latin typeface="Cambria Math" panose="02040503050406030204" pitchFamily="18" charset="0"/>
                                </a:rPr>
                                <m:t>=0,1</m:t>
                              </m:r>
                            </m:e>
                            <m:e>
                              <m:r>
                                <a:rPr lang="en-US" altLang="zh-CN" sz="1800" b="0" i="1" smtClean="0">
                                  <a:solidFill>
                                    <a:schemeClr val="tx1"/>
                                  </a:solidFill>
                                  <a:latin typeface="Cambria Math" panose="02040503050406030204" pitchFamily="18" charset="0"/>
                                </a:rPr>
                                <m:t>0    </m:t>
                              </m:r>
                              <m:r>
                                <a:rPr lang="en-US" altLang="zh-CN" sz="1800" b="0" i="0" smtClean="0">
                                  <a:solidFill>
                                    <a:schemeClr val="tx1"/>
                                  </a:solidFill>
                                  <a:latin typeface="Cambria Math" panose="02040503050406030204" pitchFamily="18" charset="0"/>
                                </a:rPr>
                                <m:t>  </m:t>
                              </m:r>
                              <m:r>
                                <m:rPr>
                                  <m:sty m:val="p"/>
                                </m:rPr>
                                <a:rPr lang="en-US" altLang="zh-CN" sz="1800" b="0" i="0" smtClean="0">
                                  <a:solidFill>
                                    <a:schemeClr val="tx1"/>
                                  </a:solidFill>
                                  <a:latin typeface="Cambria Math" panose="02040503050406030204" pitchFamily="18" charset="0"/>
                                </a:rPr>
                                <m:t>otherwise</m:t>
                              </m:r>
                            </m:e>
                          </m:eqArr>
                        </m:e>
                      </m:d>
                      <m:r>
                        <a:rPr lang="en-US" altLang="zh-CN" sz="1800" b="0" i="1" smtClean="0">
                          <a:solidFill>
                            <a:schemeClr val="tx1"/>
                          </a:solidFill>
                          <a:latin typeface="Cambria Math" panose="02040503050406030204" pitchFamily="18" charset="0"/>
                        </a:rPr>
                        <m:t>         </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h</m:t>
                          </m:r>
                        </m:e>
                        <m:sub>
                          <m:r>
                            <a:rPr lang="en-US" altLang="zh-CN" sz="1800" b="0" i="1" smtClean="0">
                              <a:solidFill>
                                <a:schemeClr val="tx1"/>
                              </a:solidFill>
                              <a:latin typeface="Cambria Math" panose="02040503050406030204" pitchFamily="18" charset="0"/>
                            </a:rPr>
                            <m:t>𝜓</m:t>
                          </m:r>
                        </m:sub>
                      </m:sSub>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𝑛</m:t>
                          </m:r>
                        </m:e>
                      </m:d>
                      <m:r>
                        <a:rPr lang="en-US" altLang="zh-CN" sz="1800" b="0" i="1" smtClean="0">
                          <a:solidFill>
                            <a:schemeClr val="tx1"/>
                          </a:solidFill>
                          <a:latin typeface="Cambria Math" panose="02040503050406030204" pitchFamily="18" charset="0"/>
                        </a:rPr>
                        <m:t>=</m:t>
                      </m:r>
                      <m:d>
                        <m:dPr>
                          <m:begChr m:val="{"/>
                          <m:endChr m:val=""/>
                          <m:ctrlPr>
                            <a:rPr lang="en-US" altLang="zh-CN" sz="1800" b="0" i="1">
                              <a:solidFill>
                                <a:schemeClr val="tx1"/>
                              </a:solidFill>
                              <a:latin typeface="Cambria Math" panose="02040503050406030204" pitchFamily="18" charset="0"/>
                            </a:rPr>
                          </m:ctrlPr>
                        </m:dPr>
                        <m:e>
                          <m:eqArr>
                            <m:eqArrPr>
                              <m:ctrlPr>
                                <a:rPr lang="en-US" altLang="zh-CN" sz="1800" b="0" i="1">
                                  <a:solidFill>
                                    <a:schemeClr val="tx1"/>
                                  </a:solidFill>
                                  <a:latin typeface="Cambria Math" panose="02040503050406030204" pitchFamily="18" charset="0"/>
                                </a:rPr>
                              </m:ctrlPr>
                            </m:eqArrPr>
                            <m:e>
                              <m:f>
                                <m:fPr>
                                  <m:ctrlPr>
                                    <a:rPr lang="en-US" altLang="zh-CN" sz="1800" b="0" i="1">
                                      <a:solidFill>
                                        <a:schemeClr val="tx1"/>
                                      </a:solidFill>
                                      <a:latin typeface="Cambria Math" panose="02040503050406030204" pitchFamily="18" charset="0"/>
                                    </a:rPr>
                                  </m:ctrlPr>
                                </m:fPr>
                                <m:num>
                                  <m:r>
                                    <a:rPr lang="en-US" altLang="zh-CN" sz="1800" b="0" i="1">
                                      <a:solidFill>
                                        <a:schemeClr val="tx1"/>
                                      </a:solidFill>
                                      <a:latin typeface="Cambria Math" panose="02040503050406030204" pitchFamily="18" charset="0"/>
                                    </a:rPr>
                                    <m:t>1</m:t>
                                  </m:r>
                                </m:num>
                                <m:den>
                                  <m:rad>
                                    <m:radPr>
                                      <m:degHide m:val="on"/>
                                      <m:ctrlPr>
                                        <a:rPr lang="en-US" altLang="zh-CN" sz="1800" b="0" i="1">
                                          <a:solidFill>
                                            <a:schemeClr val="tx1"/>
                                          </a:solidFill>
                                          <a:latin typeface="Cambria Math" panose="02040503050406030204" pitchFamily="18" charset="0"/>
                                        </a:rPr>
                                      </m:ctrlPr>
                                    </m:radPr>
                                    <m:deg/>
                                    <m:e>
                                      <m:r>
                                        <a:rPr lang="en-US" altLang="zh-CN" sz="1800" b="0" i="1">
                                          <a:solidFill>
                                            <a:schemeClr val="tx1"/>
                                          </a:solidFill>
                                          <a:latin typeface="Cambria Math" panose="02040503050406030204" pitchFamily="18" charset="0"/>
                                        </a:rPr>
                                        <m:t>2</m:t>
                                      </m:r>
                                    </m:e>
                                  </m:rad>
                                </m:den>
                              </m:f>
                              <m:r>
                                <a:rPr lang="en-US" altLang="zh-CN" sz="1800" b="0" i="1">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𝑛</m:t>
                              </m:r>
                              <m:r>
                                <a:rPr lang="en-US" altLang="zh-CN" sz="1800" b="0" i="1">
                                  <a:solidFill>
                                    <a:schemeClr val="tx1"/>
                                  </a:solidFill>
                                  <a:latin typeface="Cambria Math" panose="02040503050406030204" pitchFamily="18" charset="0"/>
                                </a:rPr>
                                <m:t>=0</m:t>
                              </m:r>
                            </m:e>
                            <m:e>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a:solidFill>
                                        <a:schemeClr val="tx1"/>
                                      </a:solidFill>
                                      <a:latin typeface="Cambria Math" panose="02040503050406030204" pitchFamily="18" charset="0"/>
                                    </a:rPr>
                                    <m:t>1</m:t>
                                  </m:r>
                                </m:num>
                                <m:den>
                                  <m:rad>
                                    <m:radPr>
                                      <m:degHide m:val="on"/>
                                      <m:ctrlPr>
                                        <a:rPr lang="en-US" altLang="zh-CN" sz="1800" b="0" i="1">
                                          <a:solidFill>
                                            <a:schemeClr val="tx1"/>
                                          </a:solidFill>
                                          <a:latin typeface="Cambria Math" panose="02040503050406030204" pitchFamily="18" charset="0"/>
                                        </a:rPr>
                                      </m:ctrlPr>
                                    </m:radPr>
                                    <m:deg/>
                                    <m:e>
                                      <m:r>
                                        <a:rPr lang="en-US" altLang="zh-CN" sz="1800" b="0" i="1">
                                          <a:solidFill>
                                            <a:schemeClr val="tx1"/>
                                          </a:solidFill>
                                          <a:latin typeface="Cambria Math" panose="02040503050406030204" pitchFamily="18" charset="0"/>
                                        </a:rPr>
                                        <m:t>2</m:t>
                                      </m:r>
                                    </m:e>
                                  </m:rad>
                                </m:den>
                              </m:f>
                              <m:r>
                                <a:rPr lang="en-US" altLang="zh-CN" sz="1800" b="0" i="1">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𝑛</m:t>
                              </m:r>
                              <m:r>
                                <a:rPr lang="en-US" altLang="zh-CN" sz="1800" b="0" i="1">
                                  <a:solidFill>
                                    <a:schemeClr val="tx1"/>
                                  </a:solidFill>
                                  <a:latin typeface="Cambria Math" panose="02040503050406030204" pitchFamily="18" charset="0"/>
                                </a:rPr>
                                <m:t>=0</m:t>
                              </m:r>
                            </m:e>
                            <m:e>
                              <m:r>
                                <a:rPr lang="en-US" altLang="zh-CN" sz="1800" b="0" i="1">
                                  <a:solidFill>
                                    <a:schemeClr val="tx1"/>
                                  </a:solidFill>
                                  <a:latin typeface="Cambria Math" panose="02040503050406030204" pitchFamily="18" charset="0"/>
                                </a:rPr>
                                <m:t>0    </m:t>
                              </m:r>
                              <m:r>
                                <a:rPr lang="en-US" altLang="zh-CN" sz="1800" b="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𝑜𝑡h𝑒𝑟𝑤𝑖𝑠𝑒</m:t>
                              </m:r>
                            </m:e>
                          </m:eqArr>
                        </m:e>
                      </m:d>
                    </m:oMath>
                  </m:oMathPara>
                </a14:m>
                <a:endParaRPr lang="zh-CN" altLang="en-US" sz="2000" b="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239786" y="1135498"/>
                <a:ext cx="6624736" cy="1800621"/>
              </a:xfrm>
              <a:prstGeom prst="rect">
                <a:avLst/>
              </a:prstGeom>
              <a:blipFill rotWithShape="0">
                <a:blip r:embed="rId3"/>
                <a:stretch>
                  <a:fillRect t="-4392"/>
                </a:stretch>
              </a:blipFill>
            </p:spPr>
            <p:txBody>
              <a:bodyPr/>
              <a:lstStyle/>
              <a:p>
                <a:r>
                  <a:rPr lang="zh-CN" altLang="en-US">
                    <a:noFill/>
                  </a:rPr>
                  <a:t> </a:t>
                </a:r>
              </a:p>
            </p:txBody>
          </p:sp>
        </mc:Fallback>
      </mc:AlternateContent>
      <p:sp>
        <p:nvSpPr>
          <p:cNvPr id="6" name="文本框 5"/>
          <p:cNvSpPr txBox="1"/>
          <p:nvPr/>
        </p:nvSpPr>
        <p:spPr>
          <a:xfrm>
            <a:off x="1079612" y="6079346"/>
            <a:ext cx="7344816" cy="70788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7.19</a:t>
            </a:r>
            <a:r>
              <a:rPr lang="en-US" altLang="zh-CN" sz="2000" b="0" dirty="0" smtClean="0">
                <a:solidFill>
                  <a:schemeClr val="tx1"/>
                </a:solidFill>
                <a:latin typeface="Arial Black" panose="020B0A04020102020204" pitchFamily="34"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Computing a two-scale fast wavelet transform of sequence {1,4,-3,0} using Haar scaling and wavelet vectors.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450040" y="612278"/>
            <a:ext cx="6423938" cy="523220"/>
          </a:xfrm>
          <a:prstGeom prst="rect">
            <a:avLst/>
          </a:prstGeom>
          <a:noFill/>
        </p:spPr>
        <p:txBody>
          <a:bodyPr wrap="none" rtlCol="0">
            <a:spAutoFit/>
          </a:bodyPr>
          <a:lstStyle/>
          <a:p>
            <a:r>
              <a:rPr lang="en-US" altLang="zh-CN" sz="2800" dirty="0" smtClean="0">
                <a:latin typeface="Arial Black" panose="020B0A04020102020204" pitchFamily="34" charset="0"/>
              </a:rPr>
              <a:t>7.4 The </a:t>
            </a:r>
            <a:r>
              <a:rPr lang="en-US" altLang="zh-CN" sz="2800" dirty="0">
                <a:latin typeface="Arial Black" panose="020B0A04020102020204" pitchFamily="34" charset="0"/>
              </a:rPr>
              <a:t>Fast Wavelet </a:t>
            </a:r>
            <a:r>
              <a:rPr lang="en-US" altLang="zh-CN" sz="2800" dirty="0" smtClean="0">
                <a:latin typeface="Arial Black" panose="020B0A04020102020204" pitchFamily="34" charset="0"/>
              </a:rPr>
              <a:t>Transform</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496901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928908" y="5322514"/>
            <a:ext cx="5466202" cy="70788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7.20</a:t>
            </a:r>
          </a:p>
          <a:p>
            <a:r>
              <a:rPr lang="en-US" altLang="zh-CN" sz="2000" b="0" dirty="0" smtClean="0">
                <a:solidFill>
                  <a:schemeClr val="tx1"/>
                </a:solidFill>
                <a:latin typeface="Times New Roman" panose="02020603050405020304" pitchFamily="18" charset="0"/>
                <a:cs typeface="Times New Roman" panose="02020603050405020304" pitchFamily="18" charset="0"/>
              </a:rPr>
              <a:t>The FWT</a:t>
            </a:r>
            <a:r>
              <a:rPr lang="en-US" altLang="zh-CN" sz="2000" b="0" baseline="30000" dirty="0" smtClean="0">
                <a:solidFill>
                  <a:schemeClr val="tx1"/>
                </a:solidFill>
                <a:latin typeface="Times New Roman" panose="02020603050405020304" pitchFamily="18" charset="0"/>
                <a:cs typeface="Times New Roman" panose="02020603050405020304" pitchFamily="18" charset="0"/>
              </a:rPr>
              <a:t>-1</a:t>
            </a:r>
            <a:r>
              <a:rPr lang="en-US" altLang="zh-CN" sz="2000" b="0" dirty="0" smtClean="0">
                <a:solidFill>
                  <a:schemeClr val="tx1"/>
                </a:solidFill>
                <a:latin typeface="Times New Roman" panose="02020603050405020304" pitchFamily="18" charset="0"/>
                <a:cs typeface="Times New Roman" panose="02020603050405020304" pitchFamily="18" charset="0"/>
              </a:rPr>
              <a:t> synthesis filter bank.</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1450040" y="612278"/>
            <a:ext cx="6423938" cy="523220"/>
          </a:xfrm>
          <a:prstGeom prst="rect">
            <a:avLst/>
          </a:prstGeom>
          <a:noFill/>
        </p:spPr>
        <p:txBody>
          <a:bodyPr wrap="none" rtlCol="0">
            <a:spAutoFit/>
          </a:bodyPr>
          <a:lstStyle/>
          <a:p>
            <a:r>
              <a:rPr lang="en-US" altLang="zh-CN" sz="2800" dirty="0" smtClean="0">
                <a:latin typeface="Arial Black" panose="020B0A04020102020204" pitchFamily="34" charset="0"/>
              </a:rPr>
              <a:t>7.4 The </a:t>
            </a:r>
            <a:r>
              <a:rPr lang="en-US" altLang="zh-CN" sz="2800" dirty="0">
                <a:latin typeface="Arial Black" panose="020B0A04020102020204" pitchFamily="34" charset="0"/>
              </a:rPr>
              <a:t>Fast Wavelet </a:t>
            </a:r>
            <a:r>
              <a:rPr lang="en-US" altLang="zh-CN" sz="2800" dirty="0" smtClean="0">
                <a:latin typeface="Arial Black" panose="020B0A04020102020204" pitchFamily="34" charset="0"/>
              </a:rPr>
              <a:t>Transform</a:t>
            </a:r>
            <a:endParaRPr lang="zh-CN" altLang="en-US" dirty="0">
              <a:latin typeface="Arial Black" panose="020B0A040201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475"/>
          <a:stretch/>
        </p:blipFill>
        <p:spPr bwMode="auto">
          <a:xfrm>
            <a:off x="1655676" y="1988840"/>
            <a:ext cx="6336704" cy="2647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475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6" name="文本框 5"/>
          <p:cNvSpPr txBox="1"/>
          <p:nvPr/>
        </p:nvSpPr>
        <p:spPr>
          <a:xfrm>
            <a:off x="983671" y="1810375"/>
            <a:ext cx="7136965" cy="400110"/>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7.21</a:t>
            </a:r>
            <a:r>
              <a:rPr lang="en-US" altLang="zh-CN" sz="2000" b="0" dirty="0" smtClean="0">
                <a:solidFill>
                  <a:schemeClr val="tx1"/>
                </a:solidFill>
                <a:latin typeface="Arial Black" panose="020B0A04020102020204" pitchFamily="34"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A two-stage or two-scale FWT</a:t>
            </a:r>
            <a:r>
              <a:rPr lang="en-US" altLang="zh-CN" sz="2000" b="0" baseline="30000" dirty="0" smtClean="0">
                <a:solidFill>
                  <a:schemeClr val="tx1"/>
                </a:solidFill>
                <a:latin typeface="Times New Roman" panose="02020603050405020304" pitchFamily="18" charset="0"/>
                <a:cs typeface="Times New Roman" panose="02020603050405020304" pitchFamily="18" charset="0"/>
              </a:rPr>
              <a:t>-1</a:t>
            </a:r>
            <a:r>
              <a:rPr lang="en-US" altLang="zh-CN" sz="2000" b="0" dirty="0" smtClean="0">
                <a:solidFill>
                  <a:schemeClr val="tx1"/>
                </a:solidFill>
                <a:latin typeface="Times New Roman" panose="02020603050405020304" pitchFamily="18" charset="0"/>
                <a:cs typeface="Times New Roman" panose="02020603050405020304" pitchFamily="18" charset="0"/>
              </a:rPr>
              <a:t> synthesis bank.</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450040" y="612278"/>
            <a:ext cx="6423938" cy="523220"/>
          </a:xfrm>
          <a:prstGeom prst="rect">
            <a:avLst/>
          </a:prstGeom>
          <a:noFill/>
        </p:spPr>
        <p:txBody>
          <a:bodyPr wrap="none" rtlCol="0">
            <a:spAutoFit/>
          </a:bodyPr>
          <a:lstStyle/>
          <a:p>
            <a:r>
              <a:rPr lang="en-US" altLang="zh-CN" sz="2800" dirty="0" smtClean="0">
                <a:latin typeface="Arial Black" panose="020B0A04020102020204" pitchFamily="34" charset="0"/>
              </a:rPr>
              <a:t>7.4 The </a:t>
            </a:r>
            <a:r>
              <a:rPr lang="en-US" altLang="zh-CN" sz="2800" dirty="0">
                <a:latin typeface="Arial Black" panose="020B0A04020102020204" pitchFamily="34" charset="0"/>
              </a:rPr>
              <a:t>Fast Wavelet </a:t>
            </a:r>
            <a:r>
              <a:rPr lang="en-US" altLang="zh-CN" sz="2800" dirty="0" smtClean="0">
                <a:latin typeface="Arial Black" panose="020B0A04020102020204" pitchFamily="34" charset="0"/>
              </a:rPr>
              <a:t>Transform</a:t>
            </a:r>
            <a:endParaRPr lang="zh-CN" altLang="en-US" dirty="0">
              <a:latin typeface="Arial Black" panose="020B0A04020102020204" pitchFamily="34" charset="0"/>
            </a:endParaRPr>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9620"/>
          <a:stretch/>
        </p:blipFill>
        <p:spPr bwMode="auto">
          <a:xfrm>
            <a:off x="988979" y="2636912"/>
            <a:ext cx="7407272" cy="262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177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1223628" y="612278"/>
            <a:ext cx="7103227" cy="523220"/>
          </a:xfrm>
          <a:prstGeom prst="rect">
            <a:avLst/>
          </a:prstGeom>
          <a:noFill/>
        </p:spPr>
        <p:txBody>
          <a:bodyPr wrap="none" rtlCol="0">
            <a:spAutoFit/>
          </a:bodyPr>
          <a:lstStyle/>
          <a:p>
            <a:r>
              <a:rPr lang="en-US" altLang="zh-CN" sz="2800" dirty="0">
                <a:latin typeface="Arial Black" panose="020B0A04020102020204" pitchFamily="34" charset="0"/>
              </a:rPr>
              <a:t>An Example: Computing a 1-D </a:t>
            </a:r>
            <a:r>
              <a:rPr lang="en-US" altLang="zh-CN" sz="2800" dirty="0" smtClean="0">
                <a:latin typeface="Arial Black" panose="020B0A04020102020204" pitchFamily="34" charset="0"/>
              </a:rPr>
              <a:t>IFWT</a:t>
            </a:r>
            <a:endParaRPr lang="zh-CN" altLang="en-US" dirty="0">
              <a:latin typeface="Arial Black" panose="020B0A04020102020204" pitchFamily="34" charset="0"/>
            </a:endParaRPr>
          </a:p>
        </p:txBody>
      </p:sp>
      <p:pic>
        <p:nvPicPr>
          <p:cNvPr id="4" name="Picture 3"/>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1474548"/>
            <a:ext cx="9115493" cy="3359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文本框 4"/>
              <p:cNvSpPr txBox="1"/>
              <p:nvPr/>
            </p:nvSpPr>
            <p:spPr>
              <a:xfrm>
                <a:off x="681606" y="5589240"/>
                <a:ext cx="7741095" cy="737894"/>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7.22</a:t>
                </a:r>
                <a:r>
                  <a:rPr lang="en-US" altLang="zh-CN" sz="2000" b="0" dirty="0" smtClean="0">
                    <a:solidFill>
                      <a:schemeClr val="tx1"/>
                    </a:solidFill>
                    <a:latin typeface="Arial Black" panose="020B0A04020102020204" pitchFamily="34"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Computing a two-scale inverse fast wavelet transform of sequence {1,4,-1.5</a:t>
                </a:r>
                <a14:m>
                  <m:oMath xmlns:m="http://schemas.openxmlformats.org/officeDocument/2006/math">
                    <m:rad>
                      <m:radPr>
                        <m:degHide m:val="on"/>
                        <m:ctrlPr>
                          <a:rPr lang="en-US" altLang="zh-CN" sz="2000" b="0" i="1" smtClean="0">
                            <a:solidFill>
                              <a:schemeClr val="tx1"/>
                            </a:solidFill>
                            <a:latin typeface="Cambria Math" panose="02040503050406030204" pitchFamily="18" charset="0"/>
                            <a:cs typeface="Times New Roman" panose="02020603050405020304" pitchFamily="18" charset="0"/>
                          </a:rPr>
                        </m:ctrlPr>
                      </m:radPr>
                      <m:deg/>
                      <m:e>
                        <m:r>
                          <a:rPr lang="en-US" altLang="zh-CN" sz="2000" b="0" i="1" smtClean="0">
                            <a:solidFill>
                              <a:schemeClr val="tx1"/>
                            </a:solidFill>
                            <a:latin typeface="Cambria Math" panose="02040503050406030204" pitchFamily="18" charset="0"/>
                            <a:cs typeface="Times New Roman" panose="02020603050405020304" pitchFamily="18" charset="0"/>
                          </a:rPr>
                          <m:t>2</m:t>
                        </m:r>
                      </m:e>
                    </m:rad>
                  </m:oMath>
                </a14:m>
                <a:r>
                  <a:rPr lang="en-US" altLang="zh-CN" sz="2000" b="0" dirty="0" smtClean="0">
                    <a:solidFill>
                      <a:schemeClr val="tx1"/>
                    </a:solidFill>
                    <a:latin typeface="Times New Roman" panose="02020603050405020304" pitchFamily="18" charset="0"/>
                    <a:cs typeface="Times New Roman" panose="02020603050405020304" pitchFamily="18" charset="0"/>
                  </a:rPr>
                  <a:t>, 1.5</a:t>
                </a:r>
                <a14:m>
                  <m:oMath xmlns:m="http://schemas.openxmlformats.org/officeDocument/2006/math">
                    <m:rad>
                      <m:radPr>
                        <m:degHide m:val="on"/>
                        <m:ctrlPr>
                          <a:rPr lang="en-US" altLang="zh-CN" sz="2000" b="0" i="1" smtClean="0">
                            <a:solidFill>
                              <a:schemeClr val="tx1"/>
                            </a:solidFill>
                            <a:latin typeface="Cambria Math" panose="02040503050406030204" pitchFamily="18" charset="0"/>
                            <a:cs typeface="Times New Roman" panose="02020603050405020304" pitchFamily="18" charset="0"/>
                          </a:rPr>
                        </m:ctrlPr>
                      </m:radPr>
                      <m:deg/>
                      <m:e>
                        <m:r>
                          <a:rPr lang="en-US" altLang="zh-CN" sz="2000" b="0" i="1" smtClean="0">
                            <a:solidFill>
                              <a:schemeClr val="tx1"/>
                            </a:solidFill>
                            <a:latin typeface="Cambria Math" panose="02040503050406030204" pitchFamily="18" charset="0"/>
                            <a:cs typeface="Times New Roman" panose="02020603050405020304" pitchFamily="18" charset="0"/>
                          </a:rPr>
                          <m:t>2</m:t>
                        </m:r>
                      </m:e>
                    </m:rad>
                  </m:oMath>
                </a14:m>
                <a:r>
                  <a:rPr lang="en-US" altLang="zh-CN" sz="2000" b="0" dirty="0" smtClean="0">
                    <a:solidFill>
                      <a:schemeClr val="tx1"/>
                    </a:solidFill>
                    <a:latin typeface="Times New Roman" panose="02020603050405020304" pitchFamily="18" charset="0"/>
                    <a:cs typeface="Times New Roman" panose="02020603050405020304" pitchFamily="18" charset="0"/>
                  </a:rPr>
                  <a:t>} with Haar scaling and wavelet functions.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681606" y="5589240"/>
                <a:ext cx="7741095" cy="737894"/>
              </a:xfrm>
              <a:prstGeom prst="rect">
                <a:avLst/>
              </a:prstGeom>
              <a:blipFill rotWithShape="0">
                <a:blip r:embed="rId4"/>
                <a:stretch>
                  <a:fillRect/>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2684459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957272" y="612278"/>
            <a:ext cx="8186728" cy="523220"/>
          </a:xfrm>
          <a:prstGeom prst="rect">
            <a:avLst/>
          </a:prstGeom>
          <a:noFill/>
        </p:spPr>
        <p:txBody>
          <a:bodyPr wrap="none" rtlCol="0">
            <a:spAutoFit/>
          </a:bodyPr>
          <a:lstStyle/>
          <a:p>
            <a:r>
              <a:rPr lang="en-US" altLang="zh-CN" sz="2800" dirty="0" smtClean="0">
                <a:latin typeface="Arial Black" panose="020B0A04020102020204" pitchFamily="34" charset="0"/>
              </a:rPr>
              <a:t>Wavelet Transform vs. Fourier Transform</a:t>
            </a:r>
            <a:endParaRPr lang="zh-CN" altLang="en-US" dirty="0">
              <a:latin typeface="Arial Black" panose="020B0A04020102020204" pitchFamily="34" charset="0"/>
            </a:endParaRPr>
          </a:p>
        </p:txBody>
      </p:sp>
      <p:sp>
        <p:nvSpPr>
          <p:cNvPr id="5" name="文本框 4"/>
          <p:cNvSpPr txBox="1"/>
          <p:nvPr/>
        </p:nvSpPr>
        <p:spPr>
          <a:xfrm>
            <a:off x="835318" y="5092392"/>
            <a:ext cx="7815201"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7.23</a:t>
            </a:r>
            <a:r>
              <a:rPr lang="en-US" altLang="zh-CN" sz="2000" b="0" dirty="0" smtClean="0">
                <a:solidFill>
                  <a:schemeClr val="tx1"/>
                </a:solidFill>
                <a:latin typeface="Arial Black" panose="020B0A04020102020204" pitchFamily="34"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Tim-frequency tilings for the basis functions associated with (a) sampled data, (b) the FFT, and (c) the FWT. Note that the horizontal strips of equal height rectangles in (c) represent FWT scales.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8523"/>
          <a:stretch/>
        </p:blipFill>
        <p:spPr bwMode="auto">
          <a:xfrm>
            <a:off x="453789" y="1664804"/>
            <a:ext cx="8196730" cy="289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006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7798"/>
          <a:stretch/>
        </p:blipFill>
        <p:spPr bwMode="auto">
          <a:xfrm>
            <a:off x="295668" y="1597141"/>
            <a:ext cx="5814594" cy="505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110262" y="4797152"/>
            <a:ext cx="2920866" cy="163121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7.24</a:t>
            </a:r>
            <a:r>
              <a:rPr lang="en-US" altLang="zh-CN" sz="2000" b="0" dirty="0" smtClean="0">
                <a:solidFill>
                  <a:schemeClr val="tx1"/>
                </a:solidFill>
                <a:latin typeface="Arial Black" panose="020B0A04020102020204" pitchFamily="34" charset="0"/>
              </a:rPr>
              <a:t> </a:t>
            </a:r>
          </a:p>
          <a:p>
            <a:r>
              <a:rPr lang="en-US" altLang="zh-CN" sz="2000" b="0" dirty="0" smtClean="0">
                <a:solidFill>
                  <a:schemeClr val="tx1"/>
                </a:solidFill>
                <a:latin typeface="Times New Roman" panose="02020603050405020304" pitchFamily="18" charset="0"/>
                <a:cs typeface="Times New Roman" panose="02020603050405020304" pitchFamily="18" charset="0"/>
              </a:rPr>
              <a:t>Tim-frequency tilings for the basis functions associated with (a) sampled data, (b) the FFT.</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444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4" name="文本框 3"/>
          <p:cNvSpPr txBox="1"/>
          <p:nvPr/>
        </p:nvSpPr>
        <p:spPr>
          <a:xfrm>
            <a:off x="2340298" y="612278"/>
            <a:ext cx="4423712" cy="523220"/>
          </a:xfrm>
          <a:prstGeom prst="rect">
            <a:avLst/>
          </a:prstGeom>
          <a:noFill/>
        </p:spPr>
        <p:txBody>
          <a:bodyPr wrap="none" rtlCol="0">
            <a:spAutoFit/>
          </a:bodyPr>
          <a:lstStyle/>
          <a:p>
            <a:r>
              <a:rPr lang="en-US" altLang="zh-CN" sz="2800" dirty="0" smtClean="0">
                <a:latin typeface="Arial Black" panose="020B0A04020102020204" pitchFamily="34" charset="0"/>
              </a:rPr>
              <a:t>7.1.1 Image Pyramids</a:t>
            </a:r>
            <a:endParaRPr lang="zh-CN" altLang="en-US" dirty="0">
              <a:latin typeface="Arial Black" panose="020B0A04020102020204" pitchFamily="34" charset="0"/>
            </a:endParaRPr>
          </a:p>
        </p:txBody>
      </p:sp>
      <p:pic>
        <p:nvPicPr>
          <p:cNvPr id="6" name="Picture 9"/>
          <p:cNvPicPr>
            <a:picLocks noChangeAspect="1" noChangeArrowheads="1"/>
          </p:cNvPicPr>
          <p:nvPr/>
        </p:nvPicPr>
        <p:blipFill>
          <a:blip r:embed="rId2">
            <a:grayscl/>
            <a:lum bright="-20000" contrast="40000"/>
            <a:extLst>
              <a:ext uri="{28A0092B-C50C-407E-A947-70E740481C1C}">
                <a14:useLocalDpi xmlns:a14="http://schemas.microsoft.com/office/drawing/2010/main" val="0"/>
              </a:ext>
            </a:extLst>
          </a:blip>
          <a:srcRect/>
          <a:stretch>
            <a:fillRect/>
          </a:stretch>
        </p:blipFill>
        <p:spPr bwMode="auto">
          <a:xfrm>
            <a:off x="359532" y="1474052"/>
            <a:ext cx="7324714" cy="512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5901343" y="1474052"/>
            <a:ext cx="2019007" cy="193899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a:t>
            </a:r>
          </a:p>
          <a:p>
            <a:r>
              <a:rPr lang="en-US" altLang="zh-CN" sz="2000" b="0" dirty="0" smtClean="0">
                <a:solidFill>
                  <a:schemeClr val="tx1"/>
                </a:solidFill>
                <a:latin typeface="Times New Roman" panose="02020603050405020304" pitchFamily="18" charset="0"/>
                <a:cs typeface="Times New Roman" panose="02020603050405020304" pitchFamily="18" charset="0"/>
              </a:rPr>
              <a:t>(a) A pyramidal image structure and (b) system block diagram for creating it.</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724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545077" y="5373216"/>
            <a:ext cx="6377882"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7.24</a:t>
            </a:r>
            <a:r>
              <a:rPr lang="en-US" altLang="zh-CN" sz="2000" b="0" dirty="0" smtClean="0">
                <a:solidFill>
                  <a:schemeClr val="tx1"/>
                </a:solidFill>
                <a:latin typeface="Arial Black" panose="020B0A04020102020204" pitchFamily="34" charset="0"/>
              </a:rPr>
              <a:t> </a:t>
            </a:r>
            <a:r>
              <a:rPr lang="en-US" altLang="zh-CN" sz="2000" b="0" dirty="0" smtClean="0">
                <a:solidFill>
                  <a:schemeClr val="tx1"/>
                </a:solidFill>
                <a:latin typeface="Times New Roman" panose="02020603050405020304" pitchFamily="18" charset="0"/>
                <a:cs typeface="Times New Roman" panose="02020603050405020304" pitchFamily="18" charset="0"/>
              </a:rPr>
              <a:t>Tim-frequency tilings for the basis functions associated  the FWT. Note that the horizontal strips of equal height rectangles in (c) represent FWT scales.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2202"/>
          <a:stretch/>
        </p:blipFill>
        <p:spPr bwMode="auto">
          <a:xfrm>
            <a:off x="863588" y="1510056"/>
            <a:ext cx="6764892" cy="357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273025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4"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60000"/>
                    </a14:imgEffect>
                  </a14:imgLayer>
                </a14:imgProps>
              </a:ext>
              <a:ext uri="{28A0092B-C50C-407E-A947-70E740481C1C}">
                <a14:useLocalDpi xmlns:a14="http://schemas.microsoft.com/office/drawing/2010/main" val="0"/>
              </a:ext>
            </a:extLst>
          </a:blip>
          <a:srcRect/>
          <a:stretch>
            <a:fillRect/>
          </a:stretch>
        </p:blipFill>
        <p:spPr bwMode="auto">
          <a:xfrm>
            <a:off x="1511660" y="1772816"/>
            <a:ext cx="4523296" cy="449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192180" y="1772816"/>
            <a:ext cx="2016224" cy="286232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7.25</a:t>
            </a:r>
          </a:p>
          <a:p>
            <a:r>
              <a:rPr lang="en-US" altLang="zh-CN" sz="2000" b="0" dirty="0" smtClean="0">
                <a:solidFill>
                  <a:schemeClr val="tx1"/>
                </a:solidFill>
                <a:latin typeface="Times New Roman" panose="02020603050405020304" pitchFamily="18" charset="0"/>
                <a:cs typeface="Times New Roman" panose="02020603050405020304" pitchFamily="18" charset="0"/>
              </a:rPr>
              <a:t>Computing a 2-D three-scale FWT: (a) the original image; (b) a one-scale FWT; (c) a two-scale FWT and (d) a three-scale FWT.</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887632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4" name="Picture 2"/>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70000"/>
                    </a14:imgEffect>
                  </a14:imgLayer>
                </a14:imgProps>
              </a:ext>
              <a:ext uri="{28A0092B-C50C-407E-A947-70E740481C1C}">
                <a14:useLocalDpi xmlns:a14="http://schemas.microsoft.com/office/drawing/2010/main" val="0"/>
              </a:ext>
            </a:extLst>
          </a:blip>
          <a:srcRect b="34875"/>
          <a:stretch/>
        </p:blipFill>
        <p:spPr bwMode="auto">
          <a:xfrm>
            <a:off x="378879" y="1490279"/>
            <a:ext cx="4624713" cy="543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70000"/>
                    </a14:imgEffect>
                  </a14:imgLayer>
                </a14:imgProps>
              </a:ext>
              <a:ext uri="{28A0092B-C50C-407E-A947-70E740481C1C}">
                <a14:useLocalDpi xmlns:a14="http://schemas.microsoft.com/office/drawing/2010/main" val="0"/>
              </a:ext>
            </a:extLst>
          </a:blip>
          <a:srcRect t="65063"/>
          <a:stretch/>
        </p:blipFill>
        <p:spPr bwMode="auto">
          <a:xfrm>
            <a:off x="5003593" y="1487439"/>
            <a:ext cx="3253283" cy="204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文本框 5"/>
              <p:cNvSpPr txBox="1"/>
              <p:nvPr/>
            </p:nvSpPr>
            <p:spPr>
              <a:xfrm>
                <a:off x="5076667" y="3543954"/>
                <a:ext cx="3707801" cy="3197414"/>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7.26</a:t>
                </a:r>
              </a:p>
              <a:p>
                <a:r>
                  <a:rPr lang="en-US" altLang="zh-CN" sz="2000" b="0" dirty="0" smtClean="0">
                    <a:solidFill>
                      <a:schemeClr val="tx1"/>
                    </a:solidFill>
                    <a:latin typeface="Times New Roman" panose="02020603050405020304" pitchFamily="18" charset="0"/>
                    <a:cs typeface="Times New Roman" panose="02020603050405020304" pitchFamily="18" charset="0"/>
                  </a:rPr>
                  <a:t>Fourth-order symlets</a:t>
                </a:r>
                <a:r>
                  <a:rPr lang="en-US" altLang="zh-CN" sz="2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zh-CN" sz="2000" b="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(a)-(b) decomposition filters; (c)-(d) reconstruction filters; (e) the one-dimensional wavelets; (f) the one-dimensional scaling function; and (g) one of three two-dimensiona</a:t>
                </a:r>
                <a:r>
                  <a:rPr lang="en-US" altLang="zh-CN" sz="2000" b="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l</a:t>
                </a:r>
                <a:r>
                  <a:rPr lang="en-US" altLang="zh-CN" sz="2000" b="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wavelets, </a:t>
                </a:r>
                <a14:m>
                  <m:oMath xmlns:m="http://schemas.openxmlformats.org/officeDocument/2006/math">
                    <m:sSup>
                      <m:sSupPr>
                        <m:ctrlP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sSupPr>
                      <m:e>
                        <m: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𝜓</m:t>
                        </m:r>
                      </m:e>
                      <m:sup>
                        <m: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𝑉</m:t>
                        </m:r>
                      </m:sup>
                    </m:sSup>
                    <m:d>
                      <m:dPr>
                        <m:ctrlP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ctrlPr>
                      </m:dPr>
                      <m:e>
                        <m: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𝑥</m:t>
                        </m:r>
                        <m: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m:t>
                        </m:r>
                        <m:r>
                          <a:rPr lang="en-US" altLang="zh-CN" sz="2000" b="0" i="1" smtClean="0">
                            <a:solidFill>
                              <a:schemeClr val="tx1"/>
                            </a:solidFill>
                            <a:latin typeface="Cambria Math" panose="02040503050406030204" pitchFamily="18" charset="0"/>
                            <a:cs typeface="Times New Roman" panose="02020603050405020304" pitchFamily="18" charset="0"/>
                            <a:sym typeface="Wingdings" panose="05000000000000000000" pitchFamily="2" charset="2"/>
                          </a:rPr>
                          <m:t>𝑦</m:t>
                        </m:r>
                      </m:e>
                    </m:d>
                  </m:oMath>
                </a14:m>
                <a:r>
                  <a:rPr lang="en-US" altLang="zh-CN" sz="2000" b="0" dirty="0" smtClean="0">
                    <a:solidFill>
                      <a:schemeClr val="tx1"/>
                    </a:solidFill>
                    <a:latin typeface="Times New Roman" panose="02020603050405020304" pitchFamily="18" charset="0"/>
                    <a:cs typeface="Times New Roman" panose="02020603050405020304" pitchFamily="18" charset="0"/>
                  </a:rPr>
                  <a:t>. See Table 7.3 for the values of </a:t>
                </a:r>
                <a14:m>
                  <m:oMath xmlns:m="http://schemas.openxmlformats.org/officeDocument/2006/math">
                    <m:sSub>
                      <m:sSubPr>
                        <m:ctrlPr>
                          <a:rPr lang="en-US" altLang="zh-CN" sz="2000" b="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h</m:t>
                        </m:r>
                      </m:e>
                      <m:sub>
                        <m:r>
                          <a:rPr lang="en-US" altLang="zh-CN" sz="2000" b="0" i="1" smtClean="0">
                            <a:solidFill>
                              <a:schemeClr val="tx1"/>
                            </a:solidFill>
                            <a:latin typeface="Cambria Math" panose="02040503050406030204" pitchFamily="18" charset="0"/>
                            <a:cs typeface="Times New Roman" panose="02020603050405020304" pitchFamily="18" charset="0"/>
                          </a:rPr>
                          <m:t>𝜑</m:t>
                        </m:r>
                      </m:sub>
                    </m:sSub>
                    <m:d>
                      <m:dPr>
                        <m:ctrlPr>
                          <a:rPr lang="en-US" altLang="zh-CN" sz="2000" b="0" i="1" smtClean="0">
                            <a:solidFill>
                              <a:schemeClr val="tx1"/>
                            </a:solidFill>
                            <a:latin typeface="Cambria Math" panose="02040503050406030204" pitchFamily="18" charset="0"/>
                            <a:cs typeface="Times New Roman" panose="02020603050405020304" pitchFamily="18" charset="0"/>
                          </a:rPr>
                        </m:ctrlPr>
                      </m:dPr>
                      <m:e>
                        <m:r>
                          <a:rPr lang="en-US" altLang="zh-CN" sz="2000" b="0" i="1" smtClean="0">
                            <a:solidFill>
                              <a:schemeClr val="tx1"/>
                            </a:solidFill>
                            <a:latin typeface="Cambria Math" panose="02040503050406030204" pitchFamily="18" charset="0"/>
                            <a:cs typeface="Times New Roman" panose="02020603050405020304" pitchFamily="18" charset="0"/>
                          </a:rPr>
                          <m:t>𝑛</m:t>
                        </m:r>
                      </m:e>
                    </m:d>
                    <m:r>
                      <a:rPr lang="en-US" altLang="zh-CN" sz="2000" b="0" i="1" smtClean="0">
                        <a:solidFill>
                          <a:schemeClr val="tx1"/>
                        </a:solidFill>
                        <a:latin typeface="Cambria Math" panose="02040503050406030204" pitchFamily="18" charset="0"/>
                        <a:cs typeface="Times New Roman" panose="02020603050405020304" pitchFamily="18" charset="0"/>
                      </a:rPr>
                      <m:t> </m:t>
                    </m:r>
                    <m:r>
                      <m:rPr>
                        <m:sty m:val="p"/>
                      </m:rPr>
                      <a:rPr lang="en-US" altLang="zh-CN" sz="2000" b="0" i="0" smtClean="0">
                        <a:solidFill>
                          <a:schemeClr val="tx1"/>
                        </a:solidFill>
                        <a:latin typeface="Cambria Math" panose="02040503050406030204" pitchFamily="18" charset="0"/>
                        <a:cs typeface="Times New Roman" panose="02020603050405020304" pitchFamily="18" charset="0"/>
                      </a:rPr>
                      <m:t>for</m:t>
                    </m:r>
                    <m:r>
                      <a:rPr lang="en-US" altLang="zh-CN" sz="2000" b="0" i="1" smtClean="0">
                        <a:solidFill>
                          <a:schemeClr val="tx1"/>
                        </a:solidFill>
                        <a:latin typeface="Cambria Math" panose="02040503050406030204" pitchFamily="18" charset="0"/>
                        <a:cs typeface="Times New Roman" panose="02020603050405020304" pitchFamily="18" charset="0"/>
                      </a:rPr>
                      <m:t> 0≤</m:t>
                    </m:r>
                    <m:r>
                      <a:rPr lang="en-US" altLang="zh-CN" sz="2000" b="0" i="1" smtClean="0">
                        <a:solidFill>
                          <a:schemeClr val="tx1"/>
                        </a:solidFill>
                        <a:latin typeface="Cambria Math" panose="02040503050406030204" pitchFamily="18" charset="0"/>
                        <a:cs typeface="Times New Roman" panose="02020603050405020304" pitchFamily="18" charset="0"/>
                      </a:rPr>
                      <m:t>𝑛</m:t>
                    </m:r>
                    <m:r>
                      <a:rPr lang="en-US" altLang="zh-CN" sz="2000" b="0" i="1" smtClean="0">
                        <a:solidFill>
                          <a:schemeClr val="tx1"/>
                        </a:solidFill>
                        <a:latin typeface="Cambria Math" panose="02040503050406030204" pitchFamily="18" charset="0"/>
                        <a:cs typeface="Times New Roman" panose="02020603050405020304" pitchFamily="18" charset="0"/>
                      </a:rPr>
                      <m:t>≤7</m:t>
                    </m:r>
                  </m:oMath>
                </a14:m>
                <a:r>
                  <a:rPr lang="en-US" altLang="zh-CN" sz="2000" b="0" dirty="0" smtClean="0">
                    <a:solidFill>
                      <a:schemeClr val="tx1"/>
                    </a:solidFill>
                    <a:latin typeface="Times New Roman" panose="02020603050405020304" pitchFamily="18" charset="0"/>
                    <a:cs typeface="Times New Roman" panose="02020603050405020304" pitchFamily="18" charset="0"/>
                  </a:rPr>
                  <a:t>.</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5076667" y="3543954"/>
                <a:ext cx="3707801" cy="3197414"/>
              </a:xfrm>
              <a:prstGeom prst="rect">
                <a:avLst/>
              </a:prstGeom>
              <a:blipFill rotWithShape="0">
                <a:blip r:embed="rId4"/>
                <a:stretch>
                  <a:fillRect/>
                </a:stretch>
              </a:blipFill>
              <a:ln/>
            </p:spPr>
            <p:txBody>
              <a:bodyPr/>
              <a:lstStyle/>
              <a:p>
                <a:r>
                  <a:rPr lang="zh-CN" altLang="en-US">
                    <a:noFill/>
                  </a:rPr>
                  <a:t> </a:t>
                </a:r>
              </a:p>
            </p:txBody>
          </p:sp>
        </mc:Fallback>
      </mc:AlternateContent>
      <p:sp>
        <p:nvSpPr>
          <p:cNvPr id="7" name="文本框 6"/>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4742722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7" name="Picture 2"/>
          <p:cNvPicPr>
            <a:picLocks noChangeAspect="1" noChangeArrowheads="1"/>
          </p:cNvPicPr>
          <p:nvPr/>
        </p:nvPicPr>
        <p:blipFill>
          <a:blip r:embed="rId2">
            <a:duotone>
              <a:prstClr val="black"/>
              <a:schemeClr val="accent3">
                <a:tint val="45000"/>
                <a:satMod val="400000"/>
              </a:schemeClr>
            </a:duotone>
            <a:lum bright="-20000" contrast="40000"/>
            <a:extLst>
              <a:ext uri="{28A0092B-C50C-407E-A947-70E740481C1C}">
                <a14:useLocalDpi xmlns:a14="http://schemas.microsoft.com/office/drawing/2010/main" val="0"/>
              </a:ext>
            </a:extLst>
          </a:blip>
          <a:srcRect/>
          <a:stretch>
            <a:fillRect/>
          </a:stretch>
        </p:blipFill>
        <p:spPr bwMode="auto">
          <a:xfrm>
            <a:off x="1979712" y="1952836"/>
            <a:ext cx="3260720" cy="307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文本框 7"/>
              <p:cNvSpPr txBox="1"/>
              <p:nvPr/>
            </p:nvSpPr>
            <p:spPr>
              <a:xfrm>
                <a:off x="5652120" y="1952836"/>
                <a:ext cx="2556284" cy="1658531"/>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Table 7.3</a:t>
                </a:r>
              </a:p>
              <a:p>
                <a:r>
                  <a:rPr lang="en-US" altLang="zh-CN" sz="2000" b="0" dirty="0" smtClean="0">
                    <a:solidFill>
                      <a:schemeClr val="tx1"/>
                    </a:solidFill>
                    <a:latin typeface="Times New Roman" panose="02020603050405020304" pitchFamily="18" charset="0"/>
                    <a:cs typeface="Times New Roman" panose="02020603050405020304" pitchFamily="18" charset="0"/>
                  </a:rPr>
                  <a:t>Orthonormal fourth-order symlets filter coefficients for </a:t>
                </a:r>
                <a14:m>
                  <m:oMath xmlns:m="http://schemas.openxmlformats.org/officeDocument/2006/math">
                    <m:sSub>
                      <m:sSubPr>
                        <m:ctrlPr>
                          <a:rPr lang="en-US" altLang="zh-CN" sz="2000" b="0" i="1" smtClean="0">
                            <a:solidFill>
                              <a:schemeClr val="tx1"/>
                            </a:solidFill>
                            <a:latin typeface="Cambria Math" panose="02040503050406030204" pitchFamily="18" charset="0"/>
                            <a:cs typeface="Times New Roman" panose="02020603050405020304" pitchFamily="18" charset="0"/>
                          </a:rPr>
                        </m:ctrlPr>
                      </m:sSubPr>
                      <m:e>
                        <m:r>
                          <a:rPr lang="en-US" altLang="zh-CN" sz="2000" b="0" i="1" smtClean="0">
                            <a:solidFill>
                              <a:schemeClr val="tx1"/>
                            </a:solidFill>
                            <a:latin typeface="Cambria Math" panose="02040503050406030204" pitchFamily="18" charset="0"/>
                            <a:cs typeface="Times New Roman" panose="02020603050405020304" pitchFamily="18" charset="0"/>
                          </a:rPr>
                          <m:t>h</m:t>
                        </m:r>
                      </m:e>
                      <m:sub>
                        <m:r>
                          <a:rPr lang="en-US" altLang="zh-CN" sz="2000" b="0" i="1" smtClean="0">
                            <a:solidFill>
                              <a:schemeClr val="tx1"/>
                            </a:solidFill>
                            <a:latin typeface="Cambria Math" panose="02040503050406030204" pitchFamily="18" charset="0"/>
                            <a:cs typeface="Times New Roman" panose="02020603050405020304" pitchFamily="18" charset="0"/>
                          </a:rPr>
                          <m:t>𝜑</m:t>
                        </m:r>
                      </m:sub>
                    </m:sSub>
                    <m:r>
                      <a:rPr lang="en-US" altLang="zh-CN" sz="2000" b="0" i="1" smtClean="0">
                        <a:solidFill>
                          <a:schemeClr val="tx1"/>
                        </a:solidFill>
                        <a:latin typeface="Cambria Math" panose="02040503050406030204" pitchFamily="18" charset="0"/>
                        <a:cs typeface="Times New Roman" panose="02020603050405020304" pitchFamily="18" charset="0"/>
                      </a:rPr>
                      <m:t>(</m:t>
                    </m:r>
                    <m:r>
                      <a:rPr lang="en-US" altLang="zh-CN" sz="2000" b="0" i="1" smtClean="0">
                        <a:solidFill>
                          <a:schemeClr val="tx1"/>
                        </a:solidFill>
                        <a:latin typeface="Cambria Math" panose="02040503050406030204" pitchFamily="18" charset="0"/>
                        <a:cs typeface="Times New Roman" panose="02020603050405020304" pitchFamily="18" charset="0"/>
                      </a:rPr>
                      <m:t>𝑛</m:t>
                    </m:r>
                    <m:r>
                      <a:rPr lang="en-US" altLang="zh-CN" sz="2000" b="0" i="1" smtClean="0">
                        <a:solidFill>
                          <a:schemeClr val="tx1"/>
                        </a:solidFill>
                        <a:latin typeface="Cambria Math" panose="02040503050406030204" pitchFamily="18" charset="0"/>
                        <a:cs typeface="Times New Roman" panose="02020603050405020304" pitchFamily="18" charset="0"/>
                      </a:rPr>
                      <m:t>)</m:t>
                    </m:r>
                  </m:oMath>
                </a14:m>
                <a:r>
                  <a:rPr lang="en-US" altLang="zh-CN" sz="2000" b="0" dirty="0" smtClean="0">
                    <a:solidFill>
                      <a:schemeClr val="tx1"/>
                    </a:solidFill>
                    <a:latin typeface="Times New Roman" panose="02020603050405020304" pitchFamily="18" charset="0"/>
                    <a:cs typeface="Times New Roman" panose="02020603050405020304" pitchFamily="18" charset="0"/>
                  </a:rPr>
                  <a:t>. (Daubechies  [1992]).</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652120" y="1952836"/>
                <a:ext cx="2556284" cy="1658531"/>
              </a:xfrm>
              <a:prstGeom prst="rect">
                <a:avLst/>
              </a:prstGeom>
              <a:blipFill rotWithShape="0">
                <a:blip r:embed="rId3"/>
                <a:stretch>
                  <a:fillRect/>
                </a:stretch>
              </a:blipFill>
              <a:ln/>
            </p:spPr>
            <p:txBody>
              <a:bodyPr/>
              <a:lstStyle/>
              <a:p>
                <a:r>
                  <a:rPr lang="zh-CN" altLang="en-US">
                    <a:noFill/>
                  </a:rPr>
                  <a:t> </a:t>
                </a:r>
              </a:p>
            </p:txBody>
          </p:sp>
        </mc:Fallback>
      </mc:AlternateContent>
      <p:sp>
        <p:nvSpPr>
          <p:cNvPr id="6" name="文本框 5"/>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673278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6" name="文本框 5"/>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
        <p:nvSpPr>
          <p:cNvPr id="9" name="文本框 8"/>
          <p:cNvSpPr txBox="1"/>
          <p:nvPr/>
        </p:nvSpPr>
        <p:spPr>
          <a:xfrm>
            <a:off x="6192180" y="1772816"/>
            <a:ext cx="2340260" cy="286232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7.27</a:t>
            </a:r>
          </a:p>
          <a:p>
            <a:r>
              <a:rPr lang="en-US" altLang="zh-CN" sz="2000" b="0" dirty="0" smtClean="0">
                <a:solidFill>
                  <a:schemeClr val="tx1"/>
                </a:solidFill>
                <a:latin typeface="Times New Roman" panose="02020603050405020304" pitchFamily="18" charset="0"/>
                <a:cs typeface="Times New Roman" panose="02020603050405020304" pitchFamily="18" charset="0"/>
              </a:rPr>
              <a:t>Modifying a DWT for edge detection: (a) and (c) two-scale decompositions with selected coefficients deleted; (b) and (d) the corresponding reconstructions.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1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389"/>
          <a:stretch/>
        </p:blipFill>
        <p:spPr bwMode="auto">
          <a:xfrm>
            <a:off x="683568" y="1605709"/>
            <a:ext cx="5256584" cy="511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2776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6" name="文本框 5"/>
          <p:cNvSpPr txBox="1"/>
          <p:nvPr/>
        </p:nvSpPr>
        <p:spPr>
          <a:xfrm>
            <a:off x="2159289" y="627656"/>
            <a:ext cx="4785727" cy="954107"/>
          </a:xfrm>
          <a:prstGeom prst="rect">
            <a:avLst/>
          </a:prstGeom>
          <a:noFill/>
        </p:spPr>
        <p:txBody>
          <a:bodyPr wrap="square" rtlCol="0">
            <a:spAutoFit/>
          </a:bodyPr>
          <a:lstStyle/>
          <a:p>
            <a:pPr algn="ctr"/>
            <a:r>
              <a:rPr lang="en-US" altLang="zh-CN" sz="2800" dirty="0" smtClean="0">
                <a:latin typeface="Arial Black" panose="020B0A04020102020204" pitchFamily="34" charset="0"/>
              </a:rPr>
              <a:t>7.5 Wavelet Transforms in Two Dimensions</a:t>
            </a:r>
            <a:endParaRPr lang="zh-CN" altLang="en-US" dirty="0">
              <a:latin typeface="Arial Black" panose="020B0A04020102020204" pitchFamily="34" charset="0"/>
            </a:endParaRPr>
          </a:p>
        </p:txBody>
      </p:sp>
      <p:sp>
        <p:nvSpPr>
          <p:cNvPr id="5" name="文本框 4"/>
          <p:cNvSpPr txBox="1"/>
          <p:nvPr/>
        </p:nvSpPr>
        <p:spPr>
          <a:xfrm>
            <a:off x="6192180" y="1772816"/>
            <a:ext cx="2700300" cy="3785652"/>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7.28</a:t>
            </a:r>
          </a:p>
          <a:p>
            <a:r>
              <a:rPr lang="en-US" altLang="zh-CN" sz="2000" b="0" dirty="0" smtClean="0">
                <a:solidFill>
                  <a:schemeClr val="tx1"/>
                </a:solidFill>
                <a:latin typeface="Times New Roman" panose="02020603050405020304" pitchFamily="18" charset="0"/>
                <a:cs typeface="Times New Roman" panose="02020603050405020304" pitchFamily="18" charset="0"/>
              </a:rPr>
              <a:t>Modifying a DWT for noisy removal: (a) a noisy CT of a human head; (b), (c) and (e) various reconstructions after thresholding the detail coefficients; (d) and (f) the information removed during the reconstruction of (c) and (e).</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3976"/>
          <a:stretch/>
        </p:blipFill>
        <p:spPr bwMode="auto">
          <a:xfrm>
            <a:off x="2159289" y="1519869"/>
            <a:ext cx="3492831" cy="532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665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
        <p:nvSpPr>
          <p:cNvPr id="4" name="矩形 3"/>
          <p:cNvSpPr/>
          <p:nvPr/>
        </p:nvSpPr>
        <p:spPr>
          <a:xfrm>
            <a:off x="647564" y="1135498"/>
            <a:ext cx="8316924" cy="1569660"/>
          </a:xfrm>
          <a:prstGeom prst="rect">
            <a:avLst/>
          </a:prstGeom>
        </p:spPr>
        <p:txBody>
          <a:bodyPr wrap="square">
            <a:spAutoFit/>
          </a:bodyPr>
          <a:lstStyle/>
          <a:p>
            <a:pPr marL="342900" indent="-342900">
              <a:buFont typeface="Arial" panose="020B0604020202020204" pitchFamily="34" charset="0"/>
              <a:buChar char="•"/>
            </a:pPr>
            <a:r>
              <a:rPr lang="en-US" altLang="zh-CN" sz="2400" b="0" i="0" dirty="0" smtClean="0">
                <a:solidFill>
                  <a:srgbClr val="000000"/>
                </a:solidFill>
                <a:effectLst/>
                <a:cs typeface="Times New Roman" panose="02020603050405020304" pitchFamily="18" charset="0"/>
              </a:rPr>
              <a:t>Wavelet packets: If we want greater control over the partitioning of the time-frequency plane (e.g., smaller bands at the higher frequencies).</a:t>
            </a:r>
          </a:p>
          <a:p>
            <a:pPr marL="800100" lvl="1" indent="-342900">
              <a:buFont typeface="Arial" panose="020B0604020202020204" pitchFamily="34" charset="0"/>
              <a:buChar char="•"/>
            </a:pPr>
            <a:r>
              <a:rPr lang="en-US" altLang="zh-CN" sz="2400" b="0" i="0" dirty="0" smtClean="0">
                <a:solidFill>
                  <a:srgbClr val="000000"/>
                </a:solidFill>
                <a:effectLst/>
                <a:cs typeface="Times New Roman" panose="02020603050405020304" pitchFamily="18" charset="0"/>
              </a:rPr>
              <a:t>generalize the FWT to yield a more flexible </a:t>
            </a:r>
            <a:r>
              <a:rPr lang="en-US" altLang="zh-CN" sz="2400" b="0" dirty="0" smtClean="0">
                <a:solidFill>
                  <a:srgbClr val="000000"/>
                </a:solidFill>
                <a:cs typeface="Times New Roman" panose="02020603050405020304" pitchFamily="18" charset="0"/>
              </a:rPr>
              <a:t>decomposition.</a:t>
            </a:r>
            <a:endParaRPr lang="zh-CN" altLang="en-US" sz="2400" b="0" dirty="0">
              <a:cs typeface="Times New Roman" panose="02020603050405020304" pitchFamily="18" charset="0"/>
            </a:endParaRPr>
          </a:p>
        </p:txBody>
      </p:sp>
      <p:pic>
        <p:nvPicPr>
          <p:cNvPr id="5"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63588" y="2888940"/>
            <a:ext cx="6869865" cy="2172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1096257" y="5247788"/>
            <a:ext cx="6404525"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7.29</a:t>
            </a:r>
          </a:p>
          <a:p>
            <a:r>
              <a:rPr lang="en-US" altLang="zh-CN" sz="2000" b="0" dirty="0" smtClean="0">
                <a:solidFill>
                  <a:schemeClr val="tx1"/>
                </a:solidFill>
                <a:latin typeface="Times New Roman" panose="02020603050405020304" pitchFamily="18" charset="0"/>
                <a:cs typeface="Times New Roman" panose="02020603050405020304" pitchFamily="18" charset="0"/>
              </a:rPr>
              <a:t>An (a) coefficient tree and (b) analysis tree for the two-scale FWT analysis bank of Fig. 7.18.</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9663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4"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15516" y="1474052"/>
            <a:ext cx="6878228" cy="540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6938840" y="1664804"/>
            <a:ext cx="2097656" cy="255454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7.30</a:t>
            </a:r>
          </a:p>
          <a:p>
            <a:r>
              <a:rPr lang="en-US" altLang="zh-CN" sz="2000" b="0" dirty="0" smtClean="0">
                <a:solidFill>
                  <a:schemeClr val="tx1"/>
                </a:solidFill>
                <a:latin typeface="Times New Roman" panose="02020603050405020304" pitchFamily="18" charset="0"/>
                <a:cs typeface="Times New Roman" panose="02020603050405020304" pitchFamily="18" charset="0"/>
              </a:rPr>
              <a:t>A three-scale FWT filter bank: (a) block diagram; (b) decomposition space tree; and (c) spectrum splitting characteristics.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5773801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705859" y="5178175"/>
            <a:ext cx="5692589" cy="70788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7.31</a:t>
            </a:r>
            <a:r>
              <a:rPr lang="en-US" altLang="zh-CN" sz="2000" b="0" dirty="0" smtClean="0">
                <a:solidFill>
                  <a:schemeClr val="tx1"/>
                </a:solidFill>
                <a:latin typeface="Arial Black" panose="020B0A04020102020204" pitchFamily="34" charset="0"/>
              </a:rPr>
              <a:t> </a:t>
            </a:r>
          </a:p>
          <a:p>
            <a:r>
              <a:rPr lang="en-US" altLang="zh-CN" sz="2000" b="0" dirty="0" smtClean="0">
                <a:solidFill>
                  <a:schemeClr val="tx1"/>
                </a:solidFill>
                <a:latin typeface="Times New Roman" panose="02020603050405020304" pitchFamily="18" charset="0"/>
                <a:cs typeface="Times New Roman" panose="02020603050405020304" pitchFamily="18" charset="0"/>
              </a:rPr>
              <a:t>A three-scale wavelet packet analysis tree.</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4611"/>
          <a:stretch/>
        </p:blipFill>
        <p:spPr bwMode="auto">
          <a:xfrm>
            <a:off x="503548" y="1808820"/>
            <a:ext cx="8098623" cy="268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107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869608" y="2204864"/>
            <a:ext cx="2088232" cy="255454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7.32</a:t>
            </a:r>
          </a:p>
          <a:p>
            <a:r>
              <a:rPr lang="en-US" altLang="zh-CN" sz="2000" b="0" dirty="0" smtClean="0">
                <a:solidFill>
                  <a:schemeClr val="tx1"/>
                </a:solidFill>
                <a:latin typeface="Times New Roman" panose="02020603050405020304" pitchFamily="18" charset="0"/>
                <a:cs typeface="Times New Roman" panose="02020603050405020304" pitchFamily="18" charset="0"/>
              </a:rPr>
              <a:t>The (a) filter bank and (b) spectrum splitting characteristics of a three-scale full wavelet packet analysis tree.</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9485"/>
          <a:stretch/>
        </p:blipFill>
        <p:spPr bwMode="auto">
          <a:xfrm>
            <a:off x="611560" y="1135498"/>
            <a:ext cx="5976664" cy="5612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586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pic>
        <p:nvPicPr>
          <p:cNvPr id="5" name="Picture 2"/>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08699" y="1556792"/>
            <a:ext cx="4788532" cy="4953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902726" y="1556792"/>
            <a:ext cx="2019007" cy="317009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a:t>
            </a:r>
          </a:p>
          <a:p>
            <a:r>
              <a:rPr lang="en-US" altLang="zh-CN" sz="2000" b="0" dirty="0" smtClean="0">
                <a:solidFill>
                  <a:schemeClr val="tx1"/>
                </a:solidFill>
                <a:latin typeface="Times New Roman" panose="02020603050405020304" pitchFamily="18" charset="0"/>
                <a:cs typeface="Times New Roman" panose="02020603050405020304" pitchFamily="18" charset="0"/>
              </a:rPr>
              <a:t>Two image pyramids and their statistics: (a) a Gaussian (approximation) pyramid and (b)a Laplacian (prediction residual) pyramid.</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2340298" y="612278"/>
            <a:ext cx="4423712" cy="523220"/>
          </a:xfrm>
          <a:prstGeom prst="rect">
            <a:avLst/>
          </a:prstGeom>
          <a:noFill/>
        </p:spPr>
        <p:txBody>
          <a:bodyPr wrap="none" rtlCol="0">
            <a:spAutoFit/>
          </a:bodyPr>
          <a:lstStyle/>
          <a:p>
            <a:r>
              <a:rPr lang="en-US" altLang="zh-CN" sz="2800" dirty="0" smtClean="0">
                <a:latin typeface="Arial Black" panose="020B0A04020102020204" pitchFamily="34" charset="0"/>
              </a:rPr>
              <a:t>7.1.1 Image Pyramids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052780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222745" y="1928302"/>
            <a:ext cx="3960440" cy="70788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7.33</a:t>
            </a:r>
          </a:p>
          <a:p>
            <a:r>
              <a:rPr lang="en-US" altLang="zh-CN" sz="2000" b="0" dirty="0" smtClean="0">
                <a:solidFill>
                  <a:schemeClr val="tx1"/>
                </a:solidFill>
                <a:latin typeface="Times New Roman" panose="02020603050405020304" pitchFamily="18" charset="0"/>
                <a:cs typeface="Times New Roman" panose="02020603050405020304" pitchFamily="18" charset="0"/>
              </a:rPr>
              <a:t>The spectrum of the decomposition.</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2350"/>
          <a:stretch/>
        </p:blipFill>
        <p:spPr bwMode="auto">
          <a:xfrm>
            <a:off x="926824" y="2888940"/>
            <a:ext cx="7250659" cy="311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644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175"/>
          <a:stretch/>
        </p:blipFill>
        <p:spPr bwMode="auto">
          <a:xfrm>
            <a:off x="950301" y="1880828"/>
            <a:ext cx="7402119" cy="443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463028" y="1744241"/>
            <a:ext cx="2188524" cy="255454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7.34</a:t>
            </a:r>
          </a:p>
          <a:p>
            <a:r>
              <a:rPr lang="en-US" altLang="zh-CN" sz="2000" b="0" dirty="0" smtClean="0">
                <a:solidFill>
                  <a:schemeClr val="tx1"/>
                </a:solidFill>
                <a:latin typeface="Times New Roman" panose="02020603050405020304" pitchFamily="18" charset="0"/>
                <a:cs typeface="Times New Roman" panose="02020603050405020304" pitchFamily="18" charset="0"/>
              </a:rPr>
              <a:t>The first decomposition of a two-dimensional FWT; (a) the spectrum and (b) the subspace analysis tree.</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15659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2975"/>
          <a:stretch/>
        </p:blipFill>
        <p:spPr bwMode="auto">
          <a:xfrm>
            <a:off x="84700" y="1880828"/>
            <a:ext cx="902380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187624" y="4781174"/>
            <a:ext cx="7236804"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7.35</a:t>
            </a:r>
          </a:p>
          <a:p>
            <a:r>
              <a:rPr lang="en-US" altLang="zh-CN" sz="2000" b="0" dirty="0" smtClean="0">
                <a:solidFill>
                  <a:schemeClr val="tx1"/>
                </a:solidFill>
                <a:latin typeface="Times New Roman" panose="02020603050405020304" pitchFamily="18" charset="0"/>
                <a:cs typeface="Times New Roman" panose="02020603050405020304" pitchFamily="18" charset="0"/>
              </a:rPr>
              <a:t>A three-scale, full wavelet packet decomposition tree. Only a portion of the tree is provided.</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065999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061"/>
          <a:stretch/>
        </p:blipFill>
        <p:spPr bwMode="auto">
          <a:xfrm>
            <a:off x="899592" y="1468260"/>
            <a:ext cx="7416824" cy="404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907368" y="5528456"/>
            <a:ext cx="6552728"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7.36</a:t>
            </a:r>
          </a:p>
          <a:p>
            <a:r>
              <a:rPr lang="en-US" altLang="zh-CN" sz="2000" b="0" dirty="0" smtClean="0">
                <a:solidFill>
                  <a:schemeClr val="tx1"/>
                </a:solidFill>
                <a:latin typeface="Times New Roman" panose="02020603050405020304" pitchFamily="18" charset="0"/>
                <a:cs typeface="Times New Roman" panose="02020603050405020304" pitchFamily="18" charset="0"/>
              </a:rPr>
              <a:t>(a) A scanned fingerprint and (b) its three-scale, full wavelet packet decomposition.</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1002264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8434"/>
          <a:stretch/>
        </p:blipFill>
        <p:spPr bwMode="auto">
          <a:xfrm>
            <a:off x="863588" y="1304764"/>
            <a:ext cx="5400600" cy="532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335216" y="1700808"/>
            <a:ext cx="2556284" cy="1631216"/>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7.37</a:t>
            </a:r>
          </a:p>
          <a:p>
            <a:r>
              <a:rPr lang="en-US" altLang="zh-CN" sz="2000" b="0" dirty="0" smtClean="0">
                <a:solidFill>
                  <a:schemeClr val="tx1"/>
                </a:solidFill>
                <a:latin typeface="Times New Roman" panose="02020603050405020304" pitchFamily="18" charset="0"/>
                <a:cs typeface="Times New Roman" panose="02020603050405020304" pitchFamily="18" charset="0"/>
              </a:rPr>
              <a:t>An optimal wavelet packet decomposition for the fingerprint of Fig. 7.34(a)</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1316699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772"/>
          <a:stretch/>
        </p:blipFill>
        <p:spPr bwMode="auto">
          <a:xfrm>
            <a:off x="215516" y="1672307"/>
            <a:ext cx="8568952" cy="322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1473812" y="5413947"/>
            <a:ext cx="6156684"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7.38</a:t>
            </a:r>
          </a:p>
          <a:p>
            <a:r>
              <a:rPr lang="en-US" altLang="zh-CN" sz="2000" b="0" dirty="0" smtClean="0">
                <a:solidFill>
                  <a:schemeClr val="tx1"/>
                </a:solidFill>
                <a:latin typeface="Times New Roman" panose="02020603050405020304" pitchFamily="18" charset="0"/>
                <a:cs typeface="Times New Roman" panose="02020603050405020304" pitchFamily="18" charset="0"/>
              </a:rPr>
              <a:t>The optimal wavelet packet analysis tree for the decomposition in Fig. 7.35.</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234267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1514"/>
          <a:stretch/>
        </p:blipFill>
        <p:spPr bwMode="auto">
          <a:xfrm>
            <a:off x="1799692" y="1016963"/>
            <a:ext cx="3762908" cy="583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5901343" y="3212976"/>
            <a:ext cx="2748474" cy="347787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7.39</a:t>
            </a:r>
          </a:p>
          <a:p>
            <a:r>
              <a:rPr lang="en-US" altLang="zh-CN" sz="2000" b="0" dirty="0" smtClean="0">
                <a:solidFill>
                  <a:schemeClr val="tx1"/>
                </a:solidFill>
                <a:latin typeface="Times New Roman" panose="02020603050405020304" pitchFamily="18" charset="0"/>
                <a:cs typeface="Times New Roman" panose="02020603050405020304" pitchFamily="18" charset="0"/>
              </a:rPr>
              <a:t>A member of the Cohen-</a:t>
            </a:r>
            <a:r>
              <a:rPr lang="en-US" altLang="zh-CN" sz="2000" b="0" dirty="0" err="1" smtClean="0">
                <a:solidFill>
                  <a:schemeClr val="tx1"/>
                </a:solidFill>
                <a:latin typeface="Times New Roman" panose="02020603050405020304" pitchFamily="18" charset="0"/>
                <a:cs typeface="Times New Roman" panose="02020603050405020304" pitchFamily="18" charset="0"/>
              </a:rPr>
              <a:t>Daubechies</a:t>
            </a:r>
            <a:r>
              <a:rPr lang="en-US" altLang="zh-CN" sz="2000" b="0" dirty="0" smtClean="0">
                <a:solidFill>
                  <a:schemeClr val="tx1"/>
                </a:solidFill>
                <a:latin typeface="Times New Roman" panose="02020603050405020304" pitchFamily="18" charset="0"/>
                <a:cs typeface="Times New Roman" panose="02020603050405020304" pitchFamily="18" charset="0"/>
              </a:rPr>
              <a:t>-</a:t>
            </a:r>
            <a:r>
              <a:rPr lang="en-US" altLang="zh-CN" sz="2000" b="0" dirty="0" err="1" smtClean="0">
                <a:solidFill>
                  <a:schemeClr val="tx1"/>
                </a:solidFill>
                <a:latin typeface="Times New Roman" panose="02020603050405020304" pitchFamily="18" charset="0"/>
                <a:cs typeface="Times New Roman" panose="02020603050405020304" pitchFamily="18" charset="0"/>
              </a:rPr>
              <a:t>Feauveau</a:t>
            </a:r>
            <a:r>
              <a:rPr lang="en-US" altLang="zh-CN" sz="2000" b="0" dirty="0" smtClean="0">
                <a:solidFill>
                  <a:schemeClr val="tx1"/>
                </a:solidFill>
                <a:latin typeface="Times New Roman" panose="02020603050405020304" pitchFamily="18" charset="0"/>
                <a:cs typeface="Times New Roman" panose="02020603050405020304" pitchFamily="18" charset="0"/>
              </a:rPr>
              <a:t> biorthogonal wavelet family: (a) and (b) decomposition filter coefficients; (c) and (d) reconstruction filter coefficients; (e)-(h) dual wavelet and scaling functions.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2733824" y="612278"/>
            <a:ext cx="4144404" cy="523220"/>
          </a:xfrm>
          <a:prstGeom prst="rect">
            <a:avLst/>
          </a:prstGeom>
          <a:noFill/>
        </p:spPr>
        <p:txBody>
          <a:bodyPr wrap="none" rtlCol="0">
            <a:spAutoFit/>
          </a:bodyPr>
          <a:lstStyle/>
          <a:p>
            <a:r>
              <a:rPr lang="en-US" altLang="zh-CN" sz="2800" dirty="0" smtClean="0">
                <a:latin typeface="Arial Black" panose="020B0A04020102020204" pitchFamily="34" charset="0"/>
              </a:rPr>
              <a:t>7.6 Wavelet Packets</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381202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aa"/>
          <p:cNvPicPr>
            <a:picLocks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995738" y="0"/>
            <a:ext cx="5148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descr="114930419157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2375"/>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descr="1149304138873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92375"/>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descr="1149304041558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92375"/>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1149304047562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492375"/>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descr="11493040601056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492375"/>
            <a:ext cx="91440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8" descr="11601511442135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492375"/>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descr="23"/>
          <p:cNvPicPr>
            <a:picLocks noChangeArrowheads="1"/>
          </p:cNvPicPr>
          <p:nvPr/>
        </p:nvPicPr>
        <p:blipFill>
          <a:blip r:embed="rId10">
            <a:extLst>
              <a:ext uri="{28A0092B-C50C-407E-A947-70E740481C1C}">
                <a14:useLocalDpi xmlns:a14="http://schemas.microsoft.com/office/drawing/2010/main" val="0"/>
              </a:ext>
            </a:extLst>
          </a:blip>
          <a:srcRect r="-349"/>
          <a:stretch>
            <a:fillRect/>
          </a:stretch>
        </p:blipFill>
        <p:spPr bwMode="auto">
          <a:xfrm>
            <a:off x="0" y="2492375"/>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descr="LS9V040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2514600"/>
            <a:ext cx="9140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34"/>
                                        </p:tgtEl>
                                        <p:attrNameLst>
                                          <p:attrName>style.visibility</p:attrName>
                                        </p:attrNameLst>
                                      </p:cBhvr>
                                      <p:to>
                                        <p:strVal val="visible"/>
                                      </p:to>
                                    </p:set>
                                    <p:animEffect transition="in" filter="fade">
                                      <p:cBhvr>
                                        <p:cTn id="7" dur="1000"/>
                                        <p:tgtEl>
                                          <p:spTgt spid="26634"/>
                                        </p:tgtEl>
                                      </p:cBhvr>
                                    </p:animEffect>
                                  </p:childTnLst>
                                </p:cTn>
                              </p:par>
                            </p:childTnLst>
                          </p:cTn>
                        </p:par>
                        <p:par>
                          <p:cTn id="8" fill="hold" nodeType="afterGroup">
                            <p:stCondLst>
                              <p:cond delay="1000"/>
                            </p:stCondLst>
                            <p:childTnLst>
                              <p:par>
                                <p:cTn id="9" presetID="63" presetClass="path" presetSubtype="0" fill="hold" nodeType="afterEffect">
                                  <p:stCondLst>
                                    <p:cond delay="2000"/>
                                  </p:stCondLst>
                                  <p:childTnLst>
                                    <p:animMotion origin="layout" path="M 0 0 L 1.25642 0 " pathEditMode="relative" rAng="0" ptsTypes="AA">
                                      <p:cBhvr>
                                        <p:cTn id="10" dur="3000" fill="hold"/>
                                        <p:tgtEl>
                                          <p:spTgt spid="26634"/>
                                        </p:tgtEl>
                                        <p:attrNameLst>
                                          <p:attrName>ppt_x,ppt_y</p:attrName>
                                        </p:attrNameLst>
                                      </p:cBhvr>
                                      <p:rCtr x="62800" y="0"/>
                                    </p:animMotion>
                                  </p:childTnLst>
                                </p:cTn>
                              </p:par>
                              <p:par>
                                <p:cTn id="11" presetID="10" presetClass="exit" presetSubtype="0" fill="hold" nodeType="withEffect">
                                  <p:stCondLst>
                                    <p:cond delay="2000"/>
                                  </p:stCondLst>
                                  <p:childTnLst>
                                    <p:animEffect transition="out" filter="fade">
                                      <p:cBhvr>
                                        <p:cTn id="12" dur="3000"/>
                                        <p:tgtEl>
                                          <p:spTgt spid="26634"/>
                                        </p:tgtEl>
                                      </p:cBhvr>
                                    </p:animEffect>
                                    <p:set>
                                      <p:cBhvr>
                                        <p:cTn id="13" dur="1" fill="hold">
                                          <p:stCondLst>
                                            <p:cond delay="2999"/>
                                          </p:stCondLst>
                                        </p:cTn>
                                        <p:tgtEl>
                                          <p:spTgt spid="26634"/>
                                        </p:tgtEl>
                                        <p:attrNameLst>
                                          <p:attrName>style.visibility</p:attrName>
                                        </p:attrNameLst>
                                      </p:cBhvr>
                                      <p:to>
                                        <p:strVal val="hidden"/>
                                      </p:to>
                                    </p:set>
                                  </p:childTnLst>
                                </p:cTn>
                              </p:par>
                              <p:par>
                                <p:cTn id="14" presetID="10" presetClass="entr" presetSubtype="0" fill="hold" nodeType="withEffect">
                                  <p:stCondLst>
                                    <p:cond delay="2000"/>
                                  </p:stCondLst>
                                  <p:childTnLst>
                                    <p:set>
                                      <p:cBhvr>
                                        <p:cTn id="15" dur="1" fill="hold">
                                          <p:stCondLst>
                                            <p:cond delay="0"/>
                                          </p:stCondLst>
                                        </p:cTn>
                                        <p:tgtEl>
                                          <p:spTgt spid="26633"/>
                                        </p:tgtEl>
                                        <p:attrNameLst>
                                          <p:attrName>style.visibility</p:attrName>
                                        </p:attrNameLst>
                                      </p:cBhvr>
                                      <p:to>
                                        <p:strVal val="visible"/>
                                      </p:to>
                                    </p:set>
                                    <p:animEffect transition="in" filter="fade">
                                      <p:cBhvr>
                                        <p:cTn id="16" dur="1000"/>
                                        <p:tgtEl>
                                          <p:spTgt spid="26633"/>
                                        </p:tgtEl>
                                      </p:cBhvr>
                                    </p:animEffect>
                                  </p:childTnLst>
                                </p:cTn>
                              </p:par>
                            </p:childTnLst>
                          </p:cTn>
                        </p:par>
                        <p:par>
                          <p:cTn id="17" fill="hold" nodeType="afterGroup">
                            <p:stCondLst>
                              <p:cond delay="6000"/>
                            </p:stCondLst>
                            <p:childTnLst>
                              <p:par>
                                <p:cTn id="18" presetID="63" presetClass="path" presetSubtype="0" decel="50000" fill="hold" nodeType="afterEffect">
                                  <p:stCondLst>
                                    <p:cond delay="2000"/>
                                  </p:stCondLst>
                                  <p:childTnLst>
                                    <p:animMotion origin="layout" path="M -1.11111E-6 -6.28466E-7 L 1.25642 -6.28466E-7 " pathEditMode="relative" rAng="0" ptsTypes="AA">
                                      <p:cBhvr>
                                        <p:cTn id="19" dur="3000" fill="hold"/>
                                        <p:tgtEl>
                                          <p:spTgt spid="26633"/>
                                        </p:tgtEl>
                                        <p:attrNameLst>
                                          <p:attrName>ppt_x,ppt_y</p:attrName>
                                        </p:attrNameLst>
                                      </p:cBhvr>
                                      <p:rCtr x="62800" y="0"/>
                                    </p:animMotion>
                                  </p:childTnLst>
                                </p:cTn>
                              </p:par>
                              <p:par>
                                <p:cTn id="20" presetID="10" presetClass="exit" presetSubtype="0" fill="hold" nodeType="withEffect">
                                  <p:stCondLst>
                                    <p:cond delay="2000"/>
                                  </p:stCondLst>
                                  <p:childTnLst>
                                    <p:animEffect transition="out" filter="fade">
                                      <p:cBhvr>
                                        <p:cTn id="21" dur="3000"/>
                                        <p:tgtEl>
                                          <p:spTgt spid="26633"/>
                                        </p:tgtEl>
                                      </p:cBhvr>
                                    </p:animEffect>
                                    <p:set>
                                      <p:cBhvr>
                                        <p:cTn id="22" dur="1" fill="hold">
                                          <p:stCondLst>
                                            <p:cond delay="2999"/>
                                          </p:stCondLst>
                                        </p:cTn>
                                        <p:tgtEl>
                                          <p:spTgt spid="26633"/>
                                        </p:tgtEl>
                                        <p:attrNameLst>
                                          <p:attrName>style.visibility</p:attrName>
                                        </p:attrNameLst>
                                      </p:cBhvr>
                                      <p:to>
                                        <p:strVal val="hidden"/>
                                      </p:to>
                                    </p:set>
                                  </p:childTnLst>
                                </p:cTn>
                              </p:par>
                              <p:par>
                                <p:cTn id="23" presetID="10" presetClass="entr" presetSubtype="0" fill="hold" nodeType="withEffect">
                                  <p:stCondLst>
                                    <p:cond delay="2000"/>
                                  </p:stCondLst>
                                  <p:childTnLst>
                                    <p:set>
                                      <p:cBhvr>
                                        <p:cTn id="24" dur="1" fill="hold">
                                          <p:stCondLst>
                                            <p:cond delay="0"/>
                                          </p:stCondLst>
                                        </p:cTn>
                                        <p:tgtEl>
                                          <p:spTgt spid="26632"/>
                                        </p:tgtEl>
                                        <p:attrNameLst>
                                          <p:attrName>style.visibility</p:attrName>
                                        </p:attrNameLst>
                                      </p:cBhvr>
                                      <p:to>
                                        <p:strVal val="visible"/>
                                      </p:to>
                                    </p:set>
                                    <p:animEffect transition="in" filter="fade">
                                      <p:cBhvr>
                                        <p:cTn id="25" dur="1000"/>
                                        <p:tgtEl>
                                          <p:spTgt spid="26632"/>
                                        </p:tgtEl>
                                      </p:cBhvr>
                                    </p:animEffect>
                                  </p:childTnLst>
                                </p:cTn>
                              </p:par>
                            </p:childTnLst>
                          </p:cTn>
                        </p:par>
                        <p:par>
                          <p:cTn id="26" fill="hold" nodeType="afterGroup">
                            <p:stCondLst>
                              <p:cond delay="11000"/>
                            </p:stCondLst>
                            <p:childTnLst>
                              <p:par>
                                <p:cTn id="27" presetID="63" presetClass="path" presetSubtype="0" fill="hold" nodeType="afterEffect">
                                  <p:stCondLst>
                                    <p:cond delay="2000"/>
                                  </p:stCondLst>
                                  <p:childTnLst>
                                    <p:animMotion origin="layout" path="M 3.61111E-6 -2.12569E-6 L 1.25659 -2.12569E-6 " pathEditMode="relative" rAng="0" ptsTypes="AA">
                                      <p:cBhvr>
                                        <p:cTn id="28" dur="3000" fill="hold"/>
                                        <p:tgtEl>
                                          <p:spTgt spid="26632"/>
                                        </p:tgtEl>
                                        <p:attrNameLst>
                                          <p:attrName>ppt_x,ppt_y</p:attrName>
                                        </p:attrNameLst>
                                      </p:cBhvr>
                                      <p:rCtr x="62800" y="0"/>
                                    </p:animMotion>
                                  </p:childTnLst>
                                </p:cTn>
                              </p:par>
                              <p:par>
                                <p:cTn id="29" presetID="10" presetClass="exit" presetSubtype="0" fill="hold" nodeType="withEffect">
                                  <p:stCondLst>
                                    <p:cond delay="2000"/>
                                  </p:stCondLst>
                                  <p:childTnLst>
                                    <p:animEffect transition="out" filter="fade">
                                      <p:cBhvr>
                                        <p:cTn id="30" dur="3000"/>
                                        <p:tgtEl>
                                          <p:spTgt spid="26632"/>
                                        </p:tgtEl>
                                      </p:cBhvr>
                                    </p:animEffect>
                                    <p:set>
                                      <p:cBhvr>
                                        <p:cTn id="31" dur="1" fill="hold">
                                          <p:stCondLst>
                                            <p:cond delay="2999"/>
                                          </p:stCondLst>
                                        </p:cTn>
                                        <p:tgtEl>
                                          <p:spTgt spid="26632"/>
                                        </p:tgtEl>
                                        <p:attrNameLst>
                                          <p:attrName>style.visibility</p:attrName>
                                        </p:attrNameLst>
                                      </p:cBhvr>
                                      <p:to>
                                        <p:strVal val="hidden"/>
                                      </p:to>
                                    </p:set>
                                  </p:childTnLst>
                                </p:cTn>
                              </p:par>
                              <p:par>
                                <p:cTn id="32" presetID="10" presetClass="entr" presetSubtype="0" fill="hold" nodeType="withEffect">
                                  <p:stCondLst>
                                    <p:cond delay="2000"/>
                                  </p:stCondLst>
                                  <p:childTnLst>
                                    <p:set>
                                      <p:cBhvr>
                                        <p:cTn id="33" dur="1" fill="hold">
                                          <p:stCondLst>
                                            <p:cond delay="0"/>
                                          </p:stCondLst>
                                        </p:cTn>
                                        <p:tgtEl>
                                          <p:spTgt spid="26631"/>
                                        </p:tgtEl>
                                        <p:attrNameLst>
                                          <p:attrName>style.visibility</p:attrName>
                                        </p:attrNameLst>
                                      </p:cBhvr>
                                      <p:to>
                                        <p:strVal val="visible"/>
                                      </p:to>
                                    </p:set>
                                    <p:animEffect transition="in" filter="fade">
                                      <p:cBhvr>
                                        <p:cTn id="34" dur="1000"/>
                                        <p:tgtEl>
                                          <p:spTgt spid="26631"/>
                                        </p:tgtEl>
                                      </p:cBhvr>
                                    </p:animEffect>
                                  </p:childTnLst>
                                </p:cTn>
                              </p:par>
                            </p:childTnLst>
                          </p:cTn>
                        </p:par>
                        <p:par>
                          <p:cTn id="35" fill="hold" nodeType="afterGroup">
                            <p:stCondLst>
                              <p:cond delay="16000"/>
                            </p:stCondLst>
                            <p:childTnLst>
                              <p:par>
                                <p:cTn id="36" presetID="63" presetClass="path" presetSubtype="0" fill="hold" nodeType="afterEffect">
                                  <p:stCondLst>
                                    <p:cond delay="2000"/>
                                  </p:stCondLst>
                                  <p:childTnLst>
                                    <p:animMotion origin="layout" path="M 0 -7.40741E-7 L 1.26007 -7.40741E-7 " pathEditMode="relative" rAng="0" ptsTypes="AA">
                                      <p:cBhvr>
                                        <p:cTn id="37" dur="3000" fill="hold"/>
                                        <p:tgtEl>
                                          <p:spTgt spid="26631"/>
                                        </p:tgtEl>
                                        <p:attrNameLst>
                                          <p:attrName>ppt_x,ppt_y</p:attrName>
                                        </p:attrNameLst>
                                      </p:cBhvr>
                                      <p:rCtr x="63000" y="0"/>
                                    </p:animMotion>
                                  </p:childTnLst>
                                </p:cTn>
                              </p:par>
                              <p:par>
                                <p:cTn id="38" presetID="10" presetClass="exit" presetSubtype="0" fill="hold" nodeType="withEffect">
                                  <p:stCondLst>
                                    <p:cond delay="2000"/>
                                  </p:stCondLst>
                                  <p:childTnLst>
                                    <p:animEffect transition="out" filter="fade">
                                      <p:cBhvr>
                                        <p:cTn id="39" dur="3000"/>
                                        <p:tgtEl>
                                          <p:spTgt spid="26631"/>
                                        </p:tgtEl>
                                      </p:cBhvr>
                                    </p:animEffect>
                                    <p:set>
                                      <p:cBhvr>
                                        <p:cTn id="40" dur="1" fill="hold">
                                          <p:stCondLst>
                                            <p:cond delay="2999"/>
                                          </p:stCondLst>
                                        </p:cTn>
                                        <p:tgtEl>
                                          <p:spTgt spid="26631"/>
                                        </p:tgtEl>
                                        <p:attrNameLst>
                                          <p:attrName>style.visibility</p:attrName>
                                        </p:attrNameLst>
                                      </p:cBhvr>
                                      <p:to>
                                        <p:strVal val="hidden"/>
                                      </p:to>
                                    </p:set>
                                  </p:childTnLst>
                                </p:cTn>
                              </p:par>
                              <p:par>
                                <p:cTn id="41" presetID="10" presetClass="entr" presetSubtype="0" fill="hold" nodeType="withEffect">
                                  <p:stCondLst>
                                    <p:cond delay="2000"/>
                                  </p:stCondLst>
                                  <p:childTnLst>
                                    <p:set>
                                      <p:cBhvr>
                                        <p:cTn id="42" dur="1" fill="hold">
                                          <p:stCondLst>
                                            <p:cond delay="0"/>
                                          </p:stCondLst>
                                        </p:cTn>
                                        <p:tgtEl>
                                          <p:spTgt spid="26630"/>
                                        </p:tgtEl>
                                        <p:attrNameLst>
                                          <p:attrName>style.visibility</p:attrName>
                                        </p:attrNameLst>
                                      </p:cBhvr>
                                      <p:to>
                                        <p:strVal val="visible"/>
                                      </p:to>
                                    </p:set>
                                    <p:animEffect transition="in" filter="fade">
                                      <p:cBhvr>
                                        <p:cTn id="43" dur="1000"/>
                                        <p:tgtEl>
                                          <p:spTgt spid="26630"/>
                                        </p:tgtEl>
                                      </p:cBhvr>
                                    </p:animEffect>
                                  </p:childTnLst>
                                </p:cTn>
                              </p:par>
                            </p:childTnLst>
                          </p:cTn>
                        </p:par>
                        <p:par>
                          <p:cTn id="44" fill="hold" nodeType="afterGroup">
                            <p:stCondLst>
                              <p:cond delay="21000"/>
                            </p:stCondLst>
                            <p:childTnLst>
                              <p:par>
                                <p:cTn id="45" presetID="63" presetClass="path" presetSubtype="0" fill="hold" nodeType="afterEffect">
                                  <p:stCondLst>
                                    <p:cond delay="2000"/>
                                  </p:stCondLst>
                                  <p:childTnLst>
                                    <p:animMotion origin="layout" path="M 0 -7.40741E-7 L 1.26007 -7.40741E-7 " pathEditMode="relative" rAng="0" ptsTypes="AA">
                                      <p:cBhvr>
                                        <p:cTn id="46" dur="3000" fill="hold"/>
                                        <p:tgtEl>
                                          <p:spTgt spid="26630"/>
                                        </p:tgtEl>
                                        <p:attrNameLst>
                                          <p:attrName>ppt_x,ppt_y</p:attrName>
                                        </p:attrNameLst>
                                      </p:cBhvr>
                                      <p:rCtr x="63000" y="0"/>
                                    </p:animMotion>
                                  </p:childTnLst>
                                </p:cTn>
                              </p:par>
                              <p:par>
                                <p:cTn id="47" presetID="10" presetClass="exit" presetSubtype="0" fill="hold" nodeType="withEffect">
                                  <p:stCondLst>
                                    <p:cond delay="2000"/>
                                  </p:stCondLst>
                                  <p:childTnLst>
                                    <p:animEffect transition="out" filter="fade">
                                      <p:cBhvr>
                                        <p:cTn id="48" dur="3000"/>
                                        <p:tgtEl>
                                          <p:spTgt spid="26630"/>
                                        </p:tgtEl>
                                      </p:cBhvr>
                                    </p:animEffect>
                                    <p:set>
                                      <p:cBhvr>
                                        <p:cTn id="49" dur="1" fill="hold">
                                          <p:stCondLst>
                                            <p:cond delay="2999"/>
                                          </p:stCondLst>
                                        </p:cTn>
                                        <p:tgtEl>
                                          <p:spTgt spid="26630"/>
                                        </p:tgtEl>
                                        <p:attrNameLst>
                                          <p:attrName>style.visibility</p:attrName>
                                        </p:attrNameLst>
                                      </p:cBhvr>
                                      <p:to>
                                        <p:strVal val="hidden"/>
                                      </p:to>
                                    </p:set>
                                  </p:childTnLst>
                                </p:cTn>
                              </p:par>
                              <p:par>
                                <p:cTn id="50" presetID="10" presetClass="entr" presetSubtype="0" fill="hold" nodeType="withEffect">
                                  <p:stCondLst>
                                    <p:cond delay="2000"/>
                                  </p:stCondLst>
                                  <p:childTnLst>
                                    <p:set>
                                      <p:cBhvr>
                                        <p:cTn id="51" dur="1" fill="hold">
                                          <p:stCondLst>
                                            <p:cond delay="0"/>
                                          </p:stCondLst>
                                        </p:cTn>
                                        <p:tgtEl>
                                          <p:spTgt spid="26629"/>
                                        </p:tgtEl>
                                        <p:attrNameLst>
                                          <p:attrName>style.visibility</p:attrName>
                                        </p:attrNameLst>
                                      </p:cBhvr>
                                      <p:to>
                                        <p:strVal val="visible"/>
                                      </p:to>
                                    </p:set>
                                    <p:animEffect transition="in" filter="fade">
                                      <p:cBhvr>
                                        <p:cTn id="52" dur="1000"/>
                                        <p:tgtEl>
                                          <p:spTgt spid="26629"/>
                                        </p:tgtEl>
                                      </p:cBhvr>
                                    </p:animEffect>
                                  </p:childTnLst>
                                </p:cTn>
                              </p:par>
                            </p:childTnLst>
                          </p:cTn>
                        </p:par>
                        <p:par>
                          <p:cTn id="53" fill="hold" nodeType="afterGroup">
                            <p:stCondLst>
                              <p:cond delay="26000"/>
                            </p:stCondLst>
                            <p:childTnLst>
                              <p:par>
                                <p:cTn id="54" presetID="63" presetClass="path" presetSubtype="0" fill="hold" nodeType="afterEffect">
                                  <p:stCondLst>
                                    <p:cond delay="2000"/>
                                  </p:stCondLst>
                                  <p:childTnLst>
                                    <p:animMotion origin="layout" path="M 0 0 L 1.26007 0 " pathEditMode="relative" rAng="0" ptsTypes="AA">
                                      <p:cBhvr>
                                        <p:cTn id="55" dur="3000" fill="hold"/>
                                        <p:tgtEl>
                                          <p:spTgt spid="26629"/>
                                        </p:tgtEl>
                                        <p:attrNameLst>
                                          <p:attrName>ppt_x,ppt_y</p:attrName>
                                        </p:attrNameLst>
                                      </p:cBhvr>
                                      <p:rCtr x="63000" y="0"/>
                                    </p:animMotion>
                                  </p:childTnLst>
                                </p:cTn>
                              </p:par>
                              <p:par>
                                <p:cTn id="56" presetID="10" presetClass="exit" presetSubtype="0" fill="hold" nodeType="withEffect">
                                  <p:stCondLst>
                                    <p:cond delay="2000"/>
                                  </p:stCondLst>
                                  <p:childTnLst>
                                    <p:animEffect transition="out" filter="fade">
                                      <p:cBhvr>
                                        <p:cTn id="57" dur="3000"/>
                                        <p:tgtEl>
                                          <p:spTgt spid="26629"/>
                                        </p:tgtEl>
                                      </p:cBhvr>
                                    </p:animEffect>
                                    <p:set>
                                      <p:cBhvr>
                                        <p:cTn id="58" dur="1" fill="hold">
                                          <p:stCondLst>
                                            <p:cond delay="2999"/>
                                          </p:stCondLst>
                                        </p:cTn>
                                        <p:tgtEl>
                                          <p:spTgt spid="26629"/>
                                        </p:tgtEl>
                                        <p:attrNameLst>
                                          <p:attrName>style.visibility</p:attrName>
                                        </p:attrNameLst>
                                      </p:cBhvr>
                                      <p:to>
                                        <p:strVal val="hidden"/>
                                      </p:to>
                                    </p:set>
                                  </p:childTnLst>
                                </p:cTn>
                              </p:par>
                              <p:par>
                                <p:cTn id="59" presetID="10" presetClass="entr" presetSubtype="0" fill="hold" nodeType="withEffect">
                                  <p:stCondLst>
                                    <p:cond delay="2000"/>
                                  </p:stCondLst>
                                  <p:childTnLst>
                                    <p:set>
                                      <p:cBhvr>
                                        <p:cTn id="60" dur="1" fill="hold">
                                          <p:stCondLst>
                                            <p:cond delay="0"/>
                                          </p:stCondLst>
                                        </p:cTn>
                                        <p:tgtEl>
                                          <p:spTgt spid="26628"/>
                                        </p:tgtEl>
                                        <p:attrNameLst>
                                          <p:attrName>style.visibility</p:attrName>
                                        </p:attrNameLst>
                                      </p:cBhvr>
                                      <p:to>
                                        <p:strVal val="visible"/>
                                      </p:to>
                                    </p:set>
                                    <p:animEffect transition="in" filter="fade">
                                      <p:cBhvr>
                                        <p:cTn id="61" dur="1000"/>
                                        <p:tgtEl>
                                          <p:spTgt spid="26628"/>
                                        </p:tgtEl>
                                      </p:cBhvr>
                                    </p:animEffect>
                                  </p:childTnLst>
                                </p:cTn>
                              </p:par>
                            </p:childTnLst>
                          </p:cTn>
                        </p:par>
                        <p:par>
                          <p:cTn id="62" fill="hold" nodeType="afterGroup">
                            <p:stCondLst>
                              <p:cond delay="31000"/>
                            </p:stCondLst>
                            <p:childTnLst>
                              <p:par>
                                <p:cTn id="63" presetID="63" presetClass="path" presetSubtype="0" fill="hold" nodeType="afterEffect">
                                  <p:stCondLst>
                                    <p:cond delay="2000"/>
                                  </p:stCondLst>
                                  <p:childTnLst>
                                    <p:animMotion origin="layout" path="M 0 -7.40741E-7 L 1.26007 -7.40741E-7 " pathEditMode="relative" rAng="0" ptsTypes="AA">
                                      <p:cBhvr>
                                        <p:cTn id="64" dur="3000" fill="hold"/>
                                        <p:tgtEl>
                                          <p:spTgt spid="26628"/>
                                        </p:tgtEl>
                                        <p:attrNameLst>
                                          <p:attrName>ppt_x,ppt_y</p:attrName>
                                        </p:attrNameLst>
                                      </p:cBhvr>
                                      <p:rCtr x="63000" y="0"/>
                                    </p:animMotion>
                                  </p:childTnLst>
                                </p:cTn>
                              </p:par>
                              <p:par>
                                <p:cTn id="65" presetID="10" presetClass="exit" presetSubtype="0" fill="hold" nodeType="withEffect">
                                  <p:stCondLst>
                                    <p:cond delay="2000"/>
                                  </p:stCondLst>
                                  <p:childTnLst>
                                    <p:animEffect transition="out" filter="fade">
                                      <p:cBhvr>
                                        <p:cTn id="66" dur="3000"/>
                                        <p:tgtEl>
                                          <p:spTgt spid="26628"/>
                                        </p:tgtEl>
                                      </p:cBhvr>
                                    </p:animEffect>
                                    <p:set>
                                      <p:cBhvr>
                                        <p:cTn id="67" dur="1" fill="hold">
                                          <p:stCondLst>
                                            <p:cond delay="2999"/>
                                          </p:stCondLst>
                                        </p:cTn>
                                        <p:tgtEl>
                                          <p:spTgt spid="26628"/>
                                        </p:tgtEl>
                                        <p:attrNameLst>
                                          <p:attrName>style.visibility</p:attrName>
                                        </p:attrNameLst>
                                      </p:cBhvr>
                                      <p:to>
                                        <p:strVal val="hidden"/>
                                      </p:to>
                                    </p:set>
                                  </p:childTnLst>
                                </p:cTn>
                              </p:par>
                              <p:par>
                                <p:cTn id="68" presetID="10" presetClass="entr" presetSubtype="0" fill="hold" nodeType="withEffect">
                                  <p:stCondLst>
                                    <p:cond delay="2000"/>
                                  </p:stCondLst>
                                  <p:childTnLst>
                                    <p:set>
                                      <p:cBhvr>
                                        <p:cTn id="69" dur="1" fill="hold">
                                          <p:stCondLst>
                                            <p:cond delay="0"/>
                                          </p:stCondLst>
                                        </p:cTn>
                                        <p:tgtEl>
                                          <p:spTgt spid="26627"/>
                                        </p:tgtEl>
                                        <p:attrNameLst>
                                          <p:attrName>style.visibility</p:attrName>
                                        </p:attrNameLst>
                                      </p:cBhvr>
                                      <p:to>
                                        <p:strVal val="visible"/>
                                      </p:to>
                                    </p:set>
                                    <p:animEffect transition="in" filter="fade">
                                      <p:cBhvr>
                                        <p:cTn id="70" dur="1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pic>
        <p:nvPicPr>
          <p:cNvPr id="8" name="Picture 4"/>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79512" y="1440057"/>
            <a:ext cx="7152022" cy="5123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912260" y="4054278"/>
            <a:ext cx="2160240" cy="224676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7.5</a:t>
            </a:r>
          </a:p>
          <a:p>
            <a:r>
              <a:rPr lang="en-US" altLang="zh-CN" sz="2000" b="0" dirty="0" smtClean="0">
                <a:solidFill>
                  <a:schemeClr val="tx1"/>
                </a:solidFill>
                <a:latin typeface="Times New Roman" panose="02020603050405020304" pitchFamily="18" charset="0"/>
                <a:cs typeface="Times New Roman" panose="02020603050405020304" pitchFamily="18" charset="0"/>
              </a:rPr>
              <a:t>(a) A digital filter (b) a unit discrete impulse sequence (c) the impulse response of the filter.</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9728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pic>
        <p:nvPicPr>
          <p:cNvPr id="5" name="Picture 3"/>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41918" y="1246413"/>
            <a:ext cx="8820472" cy="445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251520" y="5689701"/>
            <a:ext cx="8710870" cy="1015663"/>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7.6 </a:t>
            </a:r>
            <a:r>
              <a:rPr lang="en-US" altLang="zh-CN" sz="2000" b="0" dirty="0" smtClean="0">
                <a:solidFill>
                  <a:schemeClr val="tx1"/>
                </a:solidFill>
                <a:latin typeface="Times New Roman" panose="02020603050405020304" pitchFamily="18" charset="0"/>
                <a:cs typeface="Times New Roman" panose="02020603050405020304" pitchFamily="18" charset="0"/>
              </a:rPr>
              <a:t>Six functionally related filter impulse responses</a:t>
            </a:r>
            <a:r>
              <a:rPr lang="en-US" altLang="zh-CN" sz="2000" b="0"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 reference response; (b) sign reversal; (c) and (d) order reversal (differing by the delay introduced); (e) modulation; and (f) order reversal and modulation.</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83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3" name="文本框 2"/>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pic>
        <p:nvPicPr>
          <p:cNvPr id="5" name="Picture 2"/>
          <p:cNvPicPr>
            <a:picLocks noChangeAspect="1" noChangeArrowheads="1"/>
          </p:cNvPicPr>
          <p:nvPr/>
        </p:nvPicPr>
        <p:blipFill>
          <a:blip r:embed="rId2">
            <a:duotone>
              <a:prstClr val="black"/>
              <a:schemeClr val="accent3">
                <a:tint val="45000"/>
                <a:satMod val="400000"/>
              </a:schemeClr>
            </a:duotone>
            <a:lum bright="-20000" contrast="40000"/>
            <a:extLst>
              <a:ext uri="{28A0092B-C50C-407E-A947-70E740481C1C}">
                <a14:useLocalDpi xmlns:a14="http://schemas.microsoft.com/office/drawing/2010/main" val="0"/>
              </a:ext>
            </a:extLst>
          </a:blip>
          <a:srcRect/>
          <a:stretch>
            <a:fillRect/>
          </a:stretch>
        </p:blipFill>
        <p:spPr bwMode="auto">
          <a:xfrm>
            <a:off x="3224208" y="1340768"/>
            <a:ext cx="5917286" cy="464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43390" y="1504526"/>
            <a:ext cx="2019007" cy="255454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7.6</a:t>
            </a:r>
          </a:p>
          <a:p>
            <a:r>
              <a:rPr lang="en-US" altLang="zh-CN" sz="2000" b="0" dirty="0" smtClean="0">
                <a:solidFill>
                  <a:schemeClr val="tx1"/>
                </a:solidFill>
                <a:latin typeface="Times New Roman" panose="02020603050405020304" pitchFamily="18" charset="0"/>
                <a:cs typeface="Times New Roman" panose="02020603050405020304" pitchFamily="18" charset="0"/>
              </a:rPr>
              <a:t>(a) A two-band subband coding and decoding system, and (b) its spectrum splitting properties.</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539552" y="4661845"/>
            <a:ext cx="2952328" cy="1323439"/>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0" dirty="0" smtClean="0">
                <a:solidFill>
                  <a:schemeClr val="tx1"/>
                </a:solidFill>
                <a:latin typeface="Arial" panose="020B0604020202020204" pitchFamily="34" charset="0"/>
                <a:cs typeface="Arial" panose="020B0604020202020204" pitchFamily="34" charset="0"/>
              </a:rPr>
              <a:t>f(n): 1-D band-limited discrete-time signal</a:t>
            </a:r>
          </a:p>
          <a:p>
            <a:r>
              <a:rPr lang="en-US" altLang="zh-CN" sz="2000" b="0" dirty="0">
                <a:solidFill>
                  <a:schemeClr val="tx1"/>
                </a:solidFill>
                <a:latin typeface="Arial" panose="020B0604020202020204" pitchFamily="34" charset="0"/>
                <a:cs typeface="Arial" panose="020B0604020202020204" pitchFamily="34" charset="0"/>
              </a:rPr>
              <a:t>h</a:t>
            </a:r>
            <a:r>
              <a:rPr lang="en-US" altLang="zh-CN" sz="2000" b="0" dirty="0" smtClean="0">
                <a:solidFill>
                  <a:schemeClr val="tx1"/>
                </a:solidFill>
                <a:latin typeface="Arial" panose="020B0604020202020204" pitchFamily="34" charset="0"/>
                <a:cs typeface="Arial" panose="020B0604020202020204" pitchFamily="34" charset="0"/>
              </a:rPr>
              <a:t>: analysis filter</a:t>
            </a:r>
          </a:p>
          <a:p>
            <a:r>
              <a:rPr lang="en-US" altLang="zh-CN" sz="2000" b="0" dirty="0">
                <a:solidFill>
                  <a:schemeClr val="tx1"/>
                </a:solidFill>
                <a:latin typeface="Arial" panose="020B0604020202020204" pitchFamily="34" charset="0"/>
                <a:cs typeface="Arial" panose="020B0604020202020204" pitchFamily="34" charset="0"/>
              </a:rPr>
              <a:t>g</a:t>
            </a:r>
            <a:r>
              <a:rPr lang="en-US" altLang="zh-CN" sz="2000" b="0" dirty="0" smtClean="0">
                <a:solidFill>
                  <a:schemeClr val="tx1"/>
                </a:solidFill>
                <a:latin typeface="Arial" panose="020B0604020202020204" pitchFamily="34" charset="0"/>
                <a:cs typeface="Arial" panose="020B0604020202020204" pitchFamily="34" charset="0"/>
              </a:rPr>
              <a:t>: synthesis filter</a:t>
            </a:r>
            <a:endParaRPr lang="zh-CN" altLang="en-US" sz="20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1743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6" name="文本框 5"/>
          <p:cNvSpPr txBox="1"/>
          <p:nvPr/>
        </p:nvSpPr>
        <p:spPr>
          <a:xfrm>
            <a:off x="6968492" y="1808820"/>
            <a:ext cx="1836204" cy="2246769"/>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7.7</a:t>
            </a:r>
          </a:p>
          <a:p>
            <a:r>
              <a:rPr lang="en-US" altLang="zh-CN" sz="2000" b="0" dirty="0" smtClean="0">
                <a:solidFill>
                  <a:schemeClr val="tx1"/>
                </a:solidFill>
                <a:latin typeface="Times New Roman" panose="02020603050405020304" pitchFamily="18" charset="0"/>
                <a:cs typeface="Times New Roman" panose="02020603050405020304" pitchFamily="18" charset="0"/>
              </a:rPr>
              <a:t>A two-dimensional, four band filter bank for subband image coding.</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7813"/>
          <a:stretch/>
        </p:blipFill>
        <p:spPr bwMode="auto">
          <a:xfrm>
            <a:off x="200858" y="1482188"/>
            <a:ext cx="6698765" cy="417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2100603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black">
          <a:xfrm>
            <a:off x="3202965" y="273724"/>
            <a:ext cx="26983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2500" b="1">
                <a:solidFill>
                  <a:srgbClr val="000066"/>
                </a:solidFill>
                <a:latin typeface="Times New Roman" panose="02020603050405020304" pitchFamily="18" charset="0"/>
                <a:ea typeface="黑体" panose="02010609060101010101" pitchFamily="49" charset="-122"/>
              </a:defRPr>
            </a:lvl1pPr>
            <a:lvl2pPr marL="742950" indent="-285750" eaLnBrk="0" hangingPunct="0">
              <a:defRPr sz="2500" b="1">
                <a:solidFill>
                  <a:srgbClr val="000066"/>
                </a:solidFill>
                <a:latin typeface="Times New Roman" panose="02020603050405020304" pitchFamily="18" charset="0"/>
                <a:ea typeface="黑体" panose="02010609060101010101" pitchFamily="49" charset="-122"/>
              </a:defRPr>
            </a:lvl2pPr>
            <a:lvl3pPr marL="1143000" indent="-228600" eaLnBrk="0" hangingPunct="0">
              <a:defRPr sz="2500" b="1">
                <a:solidFill>
                  <a:srgbClr val="000066"/>
                </a:solidFill>
                <a:latin typeface="Times New Roman" panose="02020603050405020304" pitchFamily="18" charset="0"/>
                <a:ea typeface="黑体" panose="02010609060101010101" pitchFamily="49" charset="-122"/>
              </a:defRPr>
            </a:lvl3pPr>
            <a:lvl4pPr marL="1600200" indent="-228600" eaLnBrk="0" hangingPunct="0">
              <a:defRPr sz="2500" b="1">
                <a:solidFill>
                  <a:srgbClr val="000066"/>
                </a:solidFill>
                <a:latin typeface="Times New Roman" panose="02020603050405020304" pitchFamily="18" charset="0"/>
                <a:ea typeface="黑体" panose="02010609060101010101" pitchFamily="49" charset="-122"/>
              </a:defRPr>
            </a:lvl4pPr>
            <a:lvl5pPr marL="2057400" indent="-228600" eaLnBrk="0" hangingPunct="0">
              <a:defRPr sz="2500" b="1">
                <a:solidFill>
                  <a:srgbClr val="000066"/>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500" b="1">
                <a:solidFill>
                  <a:srgbClr val="000066"/>
                </a:solidFill>
                <a:latin typeface="Times New Roman" panose="02020603050405020304" pitchFamily="18" charset="0"/>
                <a:ea typeface="黑体" panose="02010609060101010101" pitchFamily="49" charset="-122"/>
              </a:defRPr>
            </a:lvl9pPr>
          </a:lstStyle>
          <a:p>
            <a:pPr algn="ctr">
              <a:spcBef>
                <a:spcPct val="50000"/>
              </a:spcBef>
            </a:pPr>
            <a:r>
              <a:rPr lang="en-US" altLang="zh-CN" sz="1600" dirty="0" smtClean="0">
                <a:solidFill>
                  <a:srgbClr val="A50021"/>
                </a:solidFill>
              </a:rPr>
              <a:t>Digital Image Processing</a:t>
            </a:r>
            <a:endParaRPr lang="zh-CN" altLang="en-US" sz="1600" dirty="0">
              <a:solidFill>
                <a:srgbClr val="A50021"/>
              </a:solidFill>
            </a:endParaRPr>
          </a:p>
        </p:txBody>
      </p:sp>
      <p:sp>
        <p:nvSpPr>
          <p:cNvPr id="5" name="文本框 4"/>
          <p:cNvSpPr txBox="1"/>
          <p:nvPr/>
        </p:nvSpPr>
        <p:spPr>
          <a:xfrm>
            <a:off x="6228184" y="1904939"/>
            <a:ext cx="2232247" cy="2554545"/>
          </a:xfrm>
          <a:prstGeom prst="rect">
            <a:avLst/>
          </a:prstGeom>
          <a:ln/>
        </p:spPr>
        <p:style>
          <a:lnRef idx="1">
            <a:schemeClr val="accent5"/>
          </a:lnRef>
          <a:fillRef idx="1001">
            <a:schemeClr val="lt1"/>
          </a:fillRef>
          <a:effectRef idx="1">
            <a:schemeClr val="accent5"/>
          </a:effectRef>
          <a:fontRef idx="minor">
            <a:schemeClr val="dk1"/>
          </a:fontRef>
        </p:style>
        <p:txBody>
          <a:bodyPr wrap="square" rtlCol="0">
            <a:spAutoFit/>
          </a:bodyPr>
          <a:lstStyle/>
          <a:p>
            <a:r>
              <a:rPr lang="en-US" altLang="zh-CN" sz="2000" b="0" u="sng" dirty="0" smtClean="0">
                <a:solidFill>
                  <a:schemeClr val="tx1"/>
                </a:solidFill>
                <a:latin typeface="Arial Black" panose="020B0A04020102020204" pitchFamily="34" charset="0"/>
              </a:rPr>
              <a:t>FIGURE 7.8</a:t>
            </a:r>
          </a:p>
          <a:p>
            <a:r>
              <a:rPr lang="en-US" altLang="zh-CN" sz="2000" b="0" dirty="0" smtClean="0">
                <a:solidFill>
                  <a:schemeClr val="tx1"/>
                </a:solidFill>
                <a:latin typeface="Times New Roman" panose="02020603050405020304" pitchFamily="18" charset="0"/>
                <a:cs typeface="Times New Roman" panose="02020603050405020304" pitchFamily="18" charset="0"/>
              </a:rPr>
              <a:t>The impulse responses of four 8-tap Daubechies orthonormal filters. See Table 7.1 for the value of  g</a:t>
            </a:r>
            <a:r>
              <a:rPr lang="en-US" altLang="zh-CN" sz="2000" b="0" baseline="-25000" dirty="0" smtClean="0">
                <a:solidFill>
                  <a:schemeClr val="tx1"/>
                </a:solidFill>
                <a:latin typeface="Times New Roman" panose="02020603050405020304" pitchFamily="18" charset="0"/>
                <a:cs typeface="Times New Roman" panose="02020603050405020304" pitchFamily="18" charset="0"/>
              </a:rPr>
              <a:t>0</a:t>
            </a:r>
            <a:r>
              <a:rPr lang="en-US" altLang="zh-CN" sz="2000" b="0" dirty="0" smtClean="0">
                <a:solidFill>
                  <a:schemeClr val="tx1"/>
                </a:solidFill>
                <a:latin typeface="Times New Roman" panose="02020603050405020304" pitchFamily="18" charset="0"/>
                <a:cs typeface="Times New Roman" panose="02020603050405020304" pitchFamily="18" charset="0"/>
              </a:rPr>
              <a:t>(n) for 0≤n≤7.</a:t>
            </a:r>
            <a:endParaRPr lang="zh-CN" altLang="en-US" sz="2000" b="0" dirty="0">
              <a:solidFill>
                <a:schemeClr val="tx1"/>
              </a:solidFill>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037"/>
          <a:stretch/>
        </p:blipFill>
        <p:spPr bwMode="auto">
          <a:xfrm>
            <a:off x="575556" y="1628800"/>
            <a:ext cx="5544616" cy="451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2535547" y="612278"/>
            <a:ext cx="4432945" cy="523220"/>
          </a:xfrm>
          <a:prstGeom prst="rect">
            <a:avLst/>
          </a:prstGeom>
          <a:noFill/>
        </p:spPr>
        <p:txBody>
          <a:bodyPr wrap="none" rtlCol="0">
            <a:spAutoFit/>
          </a:bodyPr>
          <a:lstStyle/>
          <a:p>
            <a:r>
              <a:rPr lang="en-US" altLang="zh-CN" sz="2800" dirty="0" smtClean="0">
                <a:latin typeface="Arial Black" panose="020B0A04020102020204" pitchFamily="34" charset="0"/>
              </a:rPr>
              <a:t>7.1.2 </a:t>
            </a:r>
            <a:r>
              <a:rPr lang="en-US" altLang="zh-CN" sz="2800" dirty="0" err="1" smtClean="0">
                <a:latin typeface="Arial Black" panose="020B0A04020102020204" pitchFamily="34" charset="0"/>
              </a:rPr>
              <a:t>Subband</a:t>
            </a:r>
            <a:r>
              <a:rPr lang="en-US" altLang="zh-CN" sz="2800" dirty="0" smtClean="0">
                <a:latin typeface="Arial Black" panose="020B0A04020102020204" pitchFamily="34" charset="0"/>
              </a:rPr>
              <a:t> Coding</a:t>
            </a:r>
            <a:endParaRPr lang="zh-CN" altLang="en-US" dirty="0">
              <a:latin typeface="Arial Black" panose="020B0A04020102020204" pitchFamily="34" charset="0"/>
            </a:endParaRPr>
          </a:p>
        </p:txBody>
      </p:sp>
    </p:spTree>
    <p:extLst>
      <p:ext uri="{BB962C8B-B14F-4D97-AF65-F5344CB8AC3E}">
        <p14:creationId xmlns:p14="http://schemas.microsoft.com/office/powerpoint/2010/main" val="3810827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中国发展论坛张杰校长报告070930">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ln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中国发展论坛张杰校长报告070930">
  <a:themeElements>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中国发展论坛张杰校长报告070930">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rgbClr val="EAEAEA"/>
        </a:solidFill>
        <a:ln w="9525" cap="flat" cmpd="sng" algn="ctr">
          <a:no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500" b="1" i="0" u="none" strike="noStrike" cap="none" normalizeH="0" baseline="0" smtClean="0">
            <a:ln>
              <a:noFill/>
            </a:ln>
            <a:solidFill>
              <a:srgbClr val="000066"/>
            </a:solidFill>
            <a:effectLst/>
            <a:latin typeface="Times New Roman" pitchFamily="18" charset="0"/>
            <a:ea typeface="黑体" pitchFamily="2" charset="-122"/>
          </a:defRPr>
        </a:defPPr>
      </a:lstStyle>
    </a:lnDef>
  </a:objectDefaults>
  <a:extraClrSchemeLst>
    <a:extraClrScheme>
      <a:clrScheme name="1_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1980</TotalTime>
  <Pages>0</Pages>
  <Words>1435</Words>
  <Characters>0</Characters>
  <Application>Microsoft Office PowerPoint</Application>
  <DocSecurity>0</DocSecurity>
  <PresentationFormat>全屏显示(4:3)</PresentationFormat>
  <Lines>0</Lines>
  <Paragraphs>216</Paragraphs>
  <Slides>47</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47</vt:i4>
      </vt:variant>
    </vt:vector>
  </HeadingPairs>
  <TitlesOfParts>
    <vt:vector size="56" baseType="lpstr">
      <vt:lpstr>黑体</vt:lpstr>
      <vt:lpstr>宋体</vt:lpstr>
      <vt:lpstr>Arial</vt:lpstr>
      <vt:lpstr>Arial Black</vt:lpstr>
      <vt:lpstr>Cambria Math</vt:lpstr>
      <vt:lpstr>Times New Roman</vt:lpstr>
      <vt:lpstr>Wingdings</vt:lpstr>
      <vt:lpstr>中国发展论坛张杰校长报告070930</vt:lpstr>
      <vt:lpstr>1_中国发展论坛张杰校长报告070930</vt:lpstr>
      <vt:lpstr>Chapter 7  Wavelets and Multiresolution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sjtu</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加强研究型大学建设，提升高校国际竞争力  ——中国发展论坛上海交通大学校长的发言</dc:title>
  <dc:subject/>
  <dc:creator/>
  <cp:keywords/>
  <dc:description/>
  <cp:lastModifiedBy>ht-lu</cp:lastModifiedBy>
  <cp:revision>2993</cp:revision>
  <cp:lastPrinted>1601-01-01T00:00:00Z</cp:lastPrinted>
  <dcterms:created xsi:type="dcterms:W3CDTF">2007-10-04T06:04:40Z</dcterms:created>
  <dcterms:modified xsi:type="dcterms:W3CDTF">2016-10-25T08:32:12Z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2052-6.6.0.2699</vt:lpwstr>
  </property>
</Properties>
</file>